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322" r:id="rId2"/>
    <p:sldId id="558" r:id="rId3"/>
    <p:sldId id="559" r:id="rId4"/>
    <p:sldId id="490" r:id="rId5"/>
    <p:sldId id="508" r:id="rId6"/>
    <p:sldId id="509" r:id="rId7"/>
    <p:sldId id="560" r:id="rId8"/>
    <p:sldId id="510" r:id="rId9"/>
    <p:sldId id="511" r:id="rId10"/>
    <p:sldId id="561" r:id="rId11"/>
    <p:sldId id="562" r:id="rId12"/>
    <p:sldId id="563" r:id="rId13"/>
    <p:sldId id="564" r:id="rId14"/>
    <p:sldId id="565" r:id="rId15"/>
    <p:sldId id="566" r:id="rId16"/>
    <p:sldId id="567" r:id="rId17"/>
    <p:sldId id="568" r:id="rId18"/>
    <p:sldId id="577" r:id="rId19"/>
    <p:sldId id="571" r:id="rId20"/>
    <p:sldId id="569" r:id="rId21"/>
    <p:sldId id="572" r:id="rId22"/>
    <p:sldId id="573" r:id="rId23"/>
    <p:sldId id="574" r:id="rId24"/>
    <p:sldId id="575" r:id="rId25"/>
    <p:sldId id="576" r:id="rId26"/>
    <p:sldId id="506" r:id="rId27"/>
    <p:sldId id="529" r:id="rId28"/>
    <p:sldId id="505" r:id="rId29"/>
  </p:sldIdLst>
  <p:sldSz cx="9906000" cy="6858000" type="A4"/>
  <p:notesSz cx="6856413" cy="9750425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530FA"/>
    <a:srgbClr val="FF3300"/>
    <a:srgbClr val="000066"/>
    <a:srgbClr val="005CB8"/>
    <a:srgbClr val="0054A8"/>
    <a:srgbClr val="CC3300"/>
    <a:srgbClr val="EAEAEA"/>
    <a:srgbClr val="B2B2B2"/>
    <a:srgbClr val="DDDDDD"/>
  </p:clrMru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5573" autoAdjust="0"/>
    <p:restoredTop sz="98494" autoAdjust="0"/>
  </p:normalViewPr>
  <p:slideViewPr>
    <p:cSldViewPr>
      <p:cViewPr varScale="1">
        <p:scale>
          <a:sx n="68" d="100"/>
          <a:sy n="68" d="100"/>
        </p:scale>
        <p:origin x="-102" y="-16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92"/>
    </p:cViewPr>
  </p:sorterViewPr>
  <p:notesViewPr>
    <p:cSldViewPr>
      <p:cViewPr>
        <p:scale>
          <a:sx n="120" d="100"/>
          <a:sy n="120" d="100"/>
        </p:scale>
        <p:origin x="-1182" y="2082"/>
      </p:cViewPr>
      <p:guideLst>
        <p:guide orient="horz" pos="3072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6.xml"/><Relationship Id="rId1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112" cy="487753"/>
          </a:xfrm>
          <a:prstGeom prst="rect">
            <a:avLst/>
          </a:prstGeom>
        </p:spPr>
        <p:txBody>
          <a:bodyPr vert="horz" lIns="89758" tIns="44879" rIns="89758" bIns="4487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3714" y="0"/>
            <a:ext cx="2971112" cy="487753"/>
          </a:xfrm>
          <a:prstGeom prst="rect">
            <a:avLst/>
          </a:prstGeom>
        </p:spPr>
        <p:txBody>
          <a:bodyPr vert="horz" lIns="89758" tIns="44879" rIns="89758" bIns="44879" rtlCol="0"/>
          <a:lstStyle>
            <a:lvl1pPr algn="r">
              <a:defRPr sz="1200"/>
            </a:lvl1pPr>
          </a:lstStyle>
          <a:p>
            <a:fld id="{91226DE4-1116-42B5-84A7-522FFCAA644E}" type="datetimeFigureOut">
              <a:rPr lang="ko-KR" altLang="en-US" smtClean="0"/>
              <a:pPr/>
              <a:t>2011-04-18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261135"/>
            <a:ext cx="2971112" cy="487752"/>
          </a:xfrm>
          <a:prstGeom prst="rect">
            <a:avLst/>
          </a:prstGeom>
        </p:spPr>
        <p:txBody>
          <a:bodyPr vert="horz" lIns="89758" tIns="44879" rIns="89758" bIns="4487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3714" y="9261135"/>
            <a:ext cx="2971112" cy="487752"/>
          </a:xfrm>
          <a:prstGeom prst="rect">
            <a:avLst/>
          </a:prstGeom>
        </p:spPr>
        <p:txBody>
          <a:bodyPr vert="horz" lIns="89758" tIns="44879" rIns="89758" bIns="44879" rtlCol="0" anchor="b"/>
          <a:lstStyle>
            <a:lvl1pPr algn="r">
              <a:defRPr sz="1200"/>
            </a:lvl1pPr>
          </a:lstStyle>
          <a:p>
            <a:fld id="{D6E98621-9195-4AF7-A040-33EE667F8CE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037" cy="488791"/>
          </a:xfrm>
          <a:prstGeom prst="rect">
            <a:avLst/>
          </a:prstGeom>
        </p:spPr>
        <p:txBody>
          <a:bodyPr vert="horz" lIns="90757" tIns="45377" rIns="90757" bIns="4537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2744" y="0"/>
            <a:ext cx="2972036" cy="488791"/>
          </a:xfrm>
          <a:prstGeom prst="rect">
            <a:avLst/>
          </a:prstGeom>
        </p:spPr>
        <p:txBody>
          <a:bodyPr vert="horz" lIns="90757" tIns="45377" rIns="90757" bIns="4537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EDA3703-CFD0-4070-8019-9433D0E61693}" type="datetimeFigureOut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85813" y="730250"/>
            <a:ext cx="5284787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57" tIns="45377" rIns="90757" bIns="45377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7111" y="4632405"/>
            <a:ext cx="5482192" cy="4386422"/>
          </a:xfrm>
          <a:prstGeom prst="rect">
            <a:avLst/>
          </a:prstGeom>
        </p:spPr>
        <p:txBody>
          <a:bodyPr vert="horz" lIns="90757" tIns="45377" rIns="90757" bIns="45377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260048"/>
            <a:ext cx="2972037" cy="488791"/>
          </a:xfrm>
          <a:prstGeom prst="rect">
            <a:avLst/>
          </a:prstGeom>
        </p:spPr>
        <p:txBody>
          <a:bodyPr vert="horz" lIns="90757" tIns="45377" rIns="90757" bIns="4537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2744" y="9260048"/>
            <a:ext cx="2972036" cy="488791"/>
          </a:xfrm>
          <a:prstGeom prst="rect">
            <a:avLst/>
          </a:prstGeom>
        </p:spPr>
        <p:txBody>
          <a:bodyPr vert="horz" lIns="90757" tIns="45377" rIns="90757" bIns="4537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0F2C6FC-D096-4E8F-BCB1-339C9586FCB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8D13B7-76B5-48CC-967D-EC7761A27E79}" type="slidenum">
              <a:rPr kumimoji="1" lang="en-US" altLang="ko-KR" b="1" smtClean="0">
                <a:solidFill>
                  <a:srgbClr val="000000"/>
                </a:solidFill>
                <a:latin typeface="Trebuchet MS" pitchFamily="34" charset="0"/>
                <a:ea typeface="굴림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1" lang="en-US" altLang="ko-KR" b="1" smtClean="0">
              <a:solidFill>
                <a:srgbClr val="000000"/>
              </a:solidFill>
              <a:latin typeface="Trebuchet MS" pitchFamily="34" charset="0"/>
              <a:ea typeface="굴림" charset="-127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790575" y="733425"/>
            <a:ext cx="5280025" cy="36544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40" name="슬라이드 노트 개체 틀 4"/>
          <p:cNvSpPr>
            <a:spLocks noGrp="1"/>
          </p:cNvSpPr>
          <p:nvPr>
            <p:ph type="body" sz="quarter" idx="10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09571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AA7886-D14D-4542-951E-7EA8F7740C33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8"/>
            <a:ext cx="84201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1095348" y="6492875"/>
            <a:ext cx="231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A8C2D-0A8A-40AD-B2DE-DFFBAFD46458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2139" y="71414"/>
            <a:ext cx="8745202" cy="428628"/>
          </a:xfrm>
        </p:spPr>
        <p:txBody>
          <a:bodyPr>
            <a:normAutofit/>
          </a:bodyPr>
          <a:lstStyle>
            <a:lvl1pPr algn="l">
              <a:defRPr sz="18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FFC62-434A-4A16-A974-9E48AFA6D43F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3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40B23-A2AB-48EB-B8E7-1C0C5296F394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3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C78D2-9115-460C-8D14-177D53709ED7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205D3-3874-49C6-A0A6-43BBAED2E7F5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5D03B-50D9-4474-8EB1-C9CFA9FCC5EC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EBF59B19-2E0E-4E74-9888-F380E0E361E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340BC-335D-4BAD-953E-040AF632525C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A95B-7B3B-4C90-AD03-84034D579ACA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BE394-3FE8-45F6-9852-908109BCF09B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DAE4B-059D-477D-8647-5E6AFE42E3F8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2B933-0BE6-4427-AB39-DC6143E0D875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300" y="274639"/>
            <a:ext cx="89154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245225"/>
            <a:ext cx="23114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245225"/>
            <a:ext cx="31369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9300" y="6245225"/>
            <a:ext cx="23114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ABA47-C7D2-4B35-9806-D76C0442049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79EFF00-BF56-4610-9483-3DB0414AA240}" type="datetime1">
              <a:rPr lang="ko-KR" altLang="en-US"/>
              <a:pPr>
                <a:defRPr/>
              </a:pPr>
              <a:t>2011-04-18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366250" y="476250"/>
            <a:ext cx="539750" cy="36513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>
                <a:solidFill>
                  <a:srgbClr val="000000"/>
                </a:solidFill>
                <a:latin typeface="+mn-lt"/>
                <a:ea typeface="+mn-ea"/>
              </a:rPr>
              <a:t> </a:t>
            </a:r>
          </a:p>
        </p:txBody>
      </p:sp>
      <p:sp>
        <p:nvSpPr>
          <p:cNvPr id="8" name="Rectangle 4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9220200" y="476250"/>
            <a:ext cx="180975" cy="3651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>
                <a:solidFill>
                  <a:srgbClr val="000000"/>
                </a:solidFill>
                <a:latin typeface="+mn-lt"/>
                <a:ea typeface="+mn-ea"/>
              </a:rPr>
              <a:t> </a:t>
            </a:r>
          </a:p>
        </p:txBody>
      </p:sp>
      <p:sp>
        <p:nvSpPr>
          <p:cNvPr id="9" name="Rectangle 9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0" y="476250"/>
            <a:ext cx="9220200" cy="365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>
                <a:solidFill>
                  <a:srgbClr val="000000"/>
                </a:solidFill>
                <a:latin typeface="+mn-lt"/>
                <a:ea typeface="+mn-ea"/>
              </a:rPr>
              <a:t> </a:t>
            </a:r>
          </a:p>
        </p:txBody>
      </p:sp>
      <p:sp>
        <p:nvSpPr>
          <p:cNvPr id="10" name="Line 6"/>
          <p:cNvSpPr>
            <a:spLocks noChangeShapeType="1"/>
          </p:cNvSpPr>
          <p:nvPr/>
        </p:nvSpPr>
        <p:spPr bwMode="auto">
          <a:xfrm>
            <a:off x="0" y="6342876"/>
            <a:ext cx="9906000" cy="38452"/>
          </a:xfrm>
          <a:prstGeom prst="line">
            <a:avLst/>
          </a:prstGeom>
          <a:noFill/>
          <a:ln w="9525">
            <a:solidFill>
              <a:srgbClr val="CCCCCC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737100" y="6642100"/>
            <a:ext cx="3968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E188E694-79F9-4B76-83C5-5E9BAA8A197C}" type="slidenum">
              <a:rPr kumimoji="0" lang="en-US" altLang="ko-KR" sz="900">
                <a:latin typeface="맑은 고딕" pitchFamily="50" charset="-127"/>
                <a:ea typeface="+mn-ea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ko-KR" sz="900">
              <a:latin typeface="맑은 고딕" pitchFamily="50" charset="-127"/>
              <a:ea typeface="+mn-ea"/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6310322" y="642939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 smtClean="0">
                <a:solidFill>
                  <a:srgbClr val="0033CC"/>
                </a:solidFill>
                <a:effectLst/>
              </a:rPr>
              <a:t>한국 </a:t>
            </a:r>
            <a:r>
              <a:rPr lang="en-US" altLang="ko-KR" b="1" dirty="0" smtClean="0">
                <a:solidFill>
                  <a:srgbClr val="0033CC"/>
                </a:solidFill>
                <a:effectLst/>
              </a:rPr>
              <a:t>4-H</a:t>
            </a:r>
            <a:r>
              <a:rPr lang="ko-KR" altLang="en-US" b="1" dirty="0" err="1" smtClean="0">
                <a:solidFill>
                  <a:srgbClr val="0033CC"/>
                </a:solidFill>
                <a:effectLst/>
              </a:rPr>
              <a:t>청소년단</a:t>
            </a:r>
            <a:endParaRPr lang="ko-KR" altLang="en-US" b="1" dirty="0">
              <a:solidFill>
                <a:srgbClr val="0033CC"/>
              </a:solidFill>
              <a:effectLst/>
            </a:endParaRPr>
          </a:p>
        </p:txBody>
      </p:sp>
      <p:sp>
        <p:nvSpPr>
          <p:cNvPr id="60418" name="Rectangle 2"/>
          <p:cNvSpPr>
            <a:spLocks noChangeArrowheads="1"/>
          </p:cNvSpPr>
          <p:nvPr userDrawn="1"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0417" name="_x91797984" descr="EMB00000cecb24f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52406" y="6257925"/>
            <a:ext cx="593725" cy="60007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20" r:id="rId6"/>
    <p:sldLayoutId id="2147484115" r:id="rId7"/>
    <p:sldLayoutId id="2147484116" r:id="rId8"/>
    <p:sldLayoutId id="2147484117" r:id="rId9"/>
    <p:sldLayoutId id="2147484118" r:id="rId10"/>
    <p:sldLayoutId id="2147484119" r:id="rId11"/>
    <p:sldLayoutId id="2147484121" r:id="rId1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8121352" y="3146425"/>
            <a:ext cx="1152128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0" bIns="0"/>
          <a:lstStyle/>
          <a:p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2011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0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23</a:t>
            </a:r>
            <a:r>
              <a:rPr kumimoji="0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endParaRPr kumimoji="0" lang="en-US" altLang="ko-KR" sz="1400" b="1" dirty="0">
              <a:solidFill>
                <a:srgbClr val="00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23844" y="2143116"/>
            <a:ext cx="5429288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4800" b="1" dirty="0" err="1" smtClean="0">
                <a:solidFill>
                  <a:srgbClr val="005C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청소년농심배양캠프</a:t>
            </a:r>
            <a:endParaRPr kumimoji="0" lang="ko-KR" altLang="en-US" sz="4800" b="1" dirty="0">
              <a:solidFill>
                <a:srgbClr val="005C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>
            <a:off x="287338" y="3429000"/>
            <a:ext cx="9356725" cy="0"/>
          </a:xfrm>
          <a:prstGeom prst="line">
            <a:avLst/>
          </a:prstGeom>
          <a:noFill/>
          <a:ln w="9525">
            <a:solidFill>
              <a:srgbClr val="CCCCCC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grpSp>
        <p:nvGrpSpPr>
          <p:cNvPr id="5125" name="Group 5"/>
          <p:cNvGrpSpPr>
            <a:grpSpLocks/>
          </p:cNvGrpSpPr>
          <p:nvPr/>
        </p:nvGrpSpPr>
        <p:grpSpPr bwMode="auto">
          <a:xfrm>
            <a:off x="0" y="0"/>
            <a:ext cx="9906000" cy="900113"/>
            <a:chOff x="0" y="0"/>
            <a:chExt cx="6240" cy="567"/>
          </a:xfrm>
        </p:grpSpPr>
        <p:sp>
          <p:nvSpPr>
            <p:cNvPr id="5126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6237" cy="567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kumimoji="0" lang="en-US" altLang="ko-KR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auto">
            <a:xfrm>
              <a:off x="5900" y="0"/>
              <a:ext cx="340" cy="56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kumimoji="0" lang="en-US" altLang="ko-KR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auto">
            <a:xfrm>
              <a:off x="5808" y="0"/>
              <a:ext cx="113" cy="56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kumimoji="0" lang="en-US" altLang="ko-KR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</a:p>
          </p:txBody>
        </p:sp>
      </p:grpSp>
      <p:cxnSp>
        <p:nvCxnSpPr>
          <p:cNvPr id="10" name="직선 연결선 9"/>
          <p:cNvCxnSpPr/>
          <p:nvPr/>
        </p:nvCxnSpPr>
        <p:spPr>
          <a:xfrm rot="10800000">
            <a:off x="632520" y="2924945"/>
            <a:ext cx="8640960" cy="545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0" y="1000108"/>
            <a:ext cx="63817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en-US" altLang="ko-KR" sz="28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2010 </a:t>
            </a:r>
          </a:p>
          <a:p>
            <a:r>
              <a:rPr kumimoji="0" lang="ko-KR" altLang="en-US" sz="2800" b="1" dirty="0" smtClean="0">
                <a:latin typeface="HY견고딕" pitchFamily="18" charset="-127"/>
                <a:ea typeface="HY견고딕" pitchFamily="18" charset="-127"/>
              </a:rPr>
              <a:t>전국</a:t>
            </a:r>
            <a:r>
              <a:rPr kumimoji="0" lang="en-US" altLang="ko-KR" sz="2800" b="1" dirty="0" smtClean="0">
                <a:latin typeface="HY견고딕" pitchFamily="18" charset="-127"/>
                <a:ea typeface="HY견고딕" pitchFamily="18" charset="-127"/>
              </a:rPr>
              <a:t>4-H</a:t>
            </a:r>
            <a:r>
              <a:rPr kumimoji="0" lang="ko-KR" altLang="en-US" sz="2800" b="1" dirty="0" smtClean="0">
                <a:latin typeface="HY견고딕" pitchFamily="18" charset="-127"/>
                <a:ea typeface="HY견고딕" pitchFamily="18" charset="-127"/>
              </a:rPr>
              <a:t>지도교사 </a:t>
            </a:r>
            <a:r>
              <a:rPr kumimoji="0" lang="ko-KR" altLang="en-US" sz="2800" b="1" dirty="0" err="1" smtClean="0">
                <a:latin typeface="HY견고딕" pitchFamily="18" charset="-127"/>
                <a:ea typeface="HY견고딕" pitchFamily="18" charset="-127"/>
              </a:rPr>
              <a:t>워크샵</a:t>
            </a:r>
            <a:endParaRPr lang="ko-KR" altLang="en-US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166786" y="4000504"/>
            <a:ext cx="6300798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2011. 4.  23. </a:t>
            </a:r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한국</a:t>
            </a:r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본부</a:t>
            </a:r>
            <a:endParaRPr kumimoji="0" lang="ko-KR" altLang="en-US" sz="3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1595414" y="5357826"/>
            <a:ext cx="587217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3600" b="1" dirty="0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조재완 </a:t>
            </a:r>
            <a:r>
              <a:rPr kumimoji="0" lang="en-US" altLang="ko-KR" sz="3600" b="1" dirty="0" smtClean="0">
                <a:solidFill>
                  <a:srgbClr val="0033CC"/>
                </a:solidFill>
                <a:latin typeface="돋움체" pitchFamily="49" charset="-127"/>
                <a:ea typeface="돋움체" pitchFamily="49" charset="-127"/>
              </a:rPr>
              <a:t>(jecho@snu.ac.kr)</a:t>
            </a:r>
            <a:endParaRPr kumimoji="0" lang="ko-KR" altLang="en-US" sz="3600" b="1" dirty="0">
              <a:solidFill>
                <a:srgbClr val="0033CC"/>
              </a:solidFill>
              <a:latin typeface="돋움체" pitchFamily="49" charset="-127"/>
              <a:ea typeface="돋움체" pitchFamily="49" charset="-127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1023910" y="214290"/>
            <a:ext cx="7572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학부모와 함께하는 </a:t>
            </a: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4H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청소년단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농심배양캠프</a:t>
            </a:r>
            <a:endParaRPr kumimoji="0"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17" name="그림 2" descr="lec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1760" y="857232"/>
            <a:ext cx="3367352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0" y="571480"/>
          <a:ext cx="9906000" cy="2835045"/>
        </p:xfrm>
        <a:graphic>
          <a:graphicData uri="http://schemas.openxmlformats.org/drawingml/2006/table">
            <a:tbl>
              <a:tblPr/>
              <a:tblGrid>
                <a:gridCol w="9732738"/>
                <a:gridCol w="173262"/>
              </a:tblGrid>
              <a:tr h="28350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2010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년도 서해고등학교 학부모와 함께하는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3200" b="1" dirty="0">
                          <a:solidFill>
                            <a:srgbClr val="000066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여름방학 </a:t>
                      </a:r>
                      <a:r>
                        <a:rPr lang="ko-KR" altLang="en-US" sz="3200" b="1" dirty="0">
                          <a:solidFill>
                            <a:srgbClr val="FF33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농촌봉사활동 </a:t>
                      </a:r>
                      <a:r>
                        <a:rPr lang="ko-KR" altLang="en-US" sz="3200" b="1" dirty="0">
                          <a:solidFill>
                            <a:srgbClr val="000066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및 도시청소년 </a:t>
                      </a:r>
                      <a:r>
                        <a:rPr lang="ko-KR" altLang="en-US" sz="3200" b="1" dirty="0" err="1">
                          <a:solidFill>
                            <a:srgbClr val="FF3300"/>
                          </a:solidFill>
                          <a:latin typeface="HY헤드라인M" pitchFamily="18" charset="-127"/>
                          <a:ea typeface="HY헤드라인M" pitchFamily="18" charset="-127"/>
                        </a:rPr>
                        <a:t>농심배양캠프</a:t>
                      </a:r>
                      <a:endParaRPr lang="ko-KR" altLang="en-US" sz="3200" b="1" dirty="0">
                        <a:solidFill>
                          <a:srgbClr val="FF3300"/>
                        </a:solidFill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기간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:2010.8..5~7 </a:t>
                      </a:r>
                      <a:r>
                        <a:rPr lang="en-US" altLang="ko-KR" sz="2400" b="1" dirty="0" smtClean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   </a:t>
                      </a: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장소 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: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충남청양군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청남면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 </a:t>
                      </a:r>
                      <a:r>
                        <a:rPr lang="ko-KR" altLang="en-US" sz="2400" b="1" dirty="0" err="1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인양리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HY신명조"/>
                          <a:ea typeface="HY신명조"/>
                        </a:rPr>
                        <a:t> 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주최 </a:t>
                      </a: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: 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한국</a:t>
                      </a: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4-H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본부 주관 </a:t>
                      </a: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: 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서해고등학교</a:t>
                      </a: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4-H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회 후원</a:t>
                      </a:r>
                      <a:r>
                        <a:rPr lang="en-US" altLang="ko-KR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: </a:t>
                      </a:r>
                      <a:r>
                        <a:rPr lang="ko-KR" altLang="en-US" sz="1800" b="1" dirty="0" err="1">
                          <a:solidFill>
                            <a:srgbClr val="000000"/>
                          </a:solidFill>
                          <a:latin typeface="HY신명조"/>
                        </a:rPr>
                        <a:t>농림수산식품부</a:t>
                      </a:r>
                      <a:r>
                        <a:rPr lang="ko-KR" altLang="en-US" sz="1800" b="1" dirty="0">
                          <a:solidFill>
                            <a:srgbClr val="000000"/>
                          </a:solidFill>
                          <a:latin typeface="HY신명조"/>
                        </a:rPr>
                        <a:t> </a:t>
                      </a:r>
                      <a:r>
                        <a:rPr lang="ko-KR" altLang="en-US" sz="1800" b="1" dirty="0" smtClean="0">
                          <a:solidFill>
                            <a:srgbClr val="000000"/>
                          </a:solidFill>
                          <a:latin typeface="HY신명조"/>
                        </a:rPr>
                        <a:t>     충남청양군 </a:t>
                      </a:r>
                      <a:endParaRPr lang="ko-KR" altLang="en-US" sz="1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73931" marR="73931" marT="36966" marB="3696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73931" marR="73931" marT="36966" marB="3696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1442" name="_x91907984" descr="EMB00000cecb2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0520" y="2714620"/>
            <a:ext cx="293688" cy="215900"/>
          </a:xfrm>
          <a:prstGeom prst="rect">
            <a:avLst/>
          </a:prstGeom>
          <a:noFill/>
        </p:spPr>
      </p:pic>
      <p:pic>
        <p:nvPicPr>
          <p:cNvPr id="61441" name="_x91894216" descr="EMB00000cecb25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1625" y="571480"/>
            <a:ext cx="714375" cy="685800"/>
          </a:xfrm>
          <a:prstGeom prst="rect">
            <a:avLst/>
          </a:prstGeom>
          <a:noFill/>
        </p:spPr>
      </p:pic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43" name="_x91806288" descr="EMB00000cecb2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71480"/>
            <a:ext cx="569913" cy="576263"/>
          </a:xfrm>
          <a:prstGeom prst="rect">
            <a:avLst/>
          </a:prstGeom>
          <a:noFill/>
        </p:spPr>
      </p:pic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0" y="45720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095348" y="3571876"/>
            <a:ext cx="6300798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사업개요</a:t>
            </a:r>
            <a:endParaRPr kumimoji="0" lang="ko-KR" altLang="en-US" sz="3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095348" y="4143380"/>
            <a:ext cx="6191224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kumimoji="0" lang="ko-KR" altLang="en-US" sz="3600" b="1" dirty="0" smtClean="0">
                <a:solidFill>
                  <a:srgbClr val="005CB8"/>
                </a:solidFill>
                <a:latin typeface="HY헤드라인M" pitchFamily="18" charset="-127"/>
                <a:ea typeface="HY헤드라인M" pitchFamily="18" charset="-127"/>
              </a:rPr>
              <a:t>주요활동결과보고</a:t>
            </a:r>
            <a:endParaRPr kumimoji="0" lang="ko-KR" altLang="en-US" sz="3600" b="1" dirty="0">
              <a:solidFill>
                <a:srgbClr val="005CB8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095348" y="4714884"/>
            <a:ext cx="587217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사업성과</a:t>
            </a:r>
            <a:endParaRPr kumimoji="0" lang="ko-KR" altLang="en-US" sz="3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095348" y="5322905"/>
            <a:ext cx="587217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kumimoji="0" lang="en-US" altLang="ko-KR" sz="3600" b="1" dirty="0" smtClean="0">
                <a:solidFill>
                  <a:srgbClr val="005CB8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kumimoji="0" lang="ko-KR" altLang="en-US" sz="3600" b="1" dirty="0" smtClean="0">
                <a:solidFill>
                  <a:srgbClr val="005CB8"/>
                </a:solidFill>
                <a:latin typeface="HY헤드라인M" pitchFamily="18" charset="-127"/>
                <a:ea typeface="HY헤드라인M" pitchFamily="18" charset="-127"/>
              </a:rPr>
              <a:t>학생소감 및 건의사항</a:t>
            </a:r>
            <a:endParaRPr kumimoji="0" lang="ko-KR" altLang="en-US" sz="3600" b="1" dirty="0">
              <a:solidFill>
                <a:srgbClr val="005CB8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45" descr="그림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AutoShape 208"/>
          <p:cNvSpPr>
            <a:spLocks noChangeArrowheads="1"/>
          </p:cNvSpPr>
          <p:nvPr/>
        </p:nvSpPr>
        <p:spPr bwMode="auto">
          <a:xfrm>
            <a:off x="572692" y="1965325"/>
            <a:ext cx="1386152" cy="1276350"/>
          </a:xfrm>
          <a:prstGeom prst="roundRect">
            <a:avLst>
              <a:gd name="adj" fmla="val 50000"/>
            </a:avLst>
          </a:prstGeom>
          <a:solidFill>
            <a:srgbClr val="FFCCFF">
              <a:alpha val="39999"/>
            </a:srgb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Group 104"/>
          <p:cNvGrpSpPr>
            <a:grpSpLocks/>
          </p:cNvGrpSpPr>
          <p:nvPr/>
        </p:nvGrpSpPr>
        <p:grpSpPr bwMode="auto">
          <a:xfrm>
            <a:off x="3559969" y="857250"/>
            <a:ext cx="5881688" cy="6000750"/>
            <a:chOff x="2045" y="742"/>
            <a:chExt cx="3420" cy="3232"/>
          </a:xfrm>
        </p:grpSpPr>
        <p:grpSp>
          <p:nvGrpSpPr>
            <p:cNvPr id="3" name="Group 105"/>
            <p:cNvGrpSpPr>
              <a:grpSpLocks/>
            </p:cNvGrpSpPr>
            <p:nvPr/>
          </p:nvGrpSpPr>
          <p:grpSpPr bwMode="auto">
            <a:xfrm>
              <a:off x="2045" y="742"/>
              <a:ext cx="3420" cy="1010"/>
              <a:chOff x="2045" y="742"/>
              <a:chExt cx="3420" cy="1010"/>
            </a:xfrm>
          </p:grpSpPr>
          <p:pic>
            <p:nvPicPr>
              <p:cNvPr id="13325" name="Picture 106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2045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6" name="Picture 107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3111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7" name="Picture 108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4177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" name="Group 109"/>
            <p:cNvGrpSpPr>
              <a:grpSpLocks/>
            </p:cNvGrpSpPr>
            <p:nvPr/>
          </p:nvGrpSpPr>
          <p:grpSpPr bwMode="auto">
            <a:xfrm>
              <a:off x="2045" y="2964"/>
              <a:ext cx="3420" cy="1010"/>
              <a:chOff x="2045" y="2964"/>
              <a:chExt cx="3420" cy="1010"/>
            </a:xfrm>
          </p:grpSpPr>
          <p:pic>
            <p:nvPicPr>
              <p:cNvPr id="13322" name="Picture 110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2045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3" name="Picture 111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3111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4" name="Picture 112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4177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3317" name="AutoShape 213"/>
          <p:cNvSpPr>
            <a:spLocks noChangeArrowheads="1"/>
          </p:cNvSpPr>
          <p:nvPr/>
        </p:nvSpPr>
        <p:spPr bwMode="auto">
          <a:xfrm>
            <a:off x="1393032" y="2816225"/>
            <a:ext cx="987160" cy="909638"/>
          </a:xfrm>
          <a:prstGeom prst="roundRect">
            <a:avLst>
              <a:gd name="adj" fmla="val 50000"/>
            </a:avLst>
          </a:prstGeom>
          <a:solidFill>
            <a:srgbClr val="FFFFCC">
              <a:alpha val="39999"/>
            </a:srgb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18" name="직사각형 24"/>
          <p:cNvSpPr>
            <a:spLocks noChangeArrowheads="1"/>
          </p:cNvSpPr>
          <p:nvPr/>
        </p:nvSpPr>
        <p:spPr bwMode="auto">
          <a:xfrm>
            <a:off x="1238224" y="2357430"/>
            <a:ext cx="82034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indent="-742950"/>
            <a:r>
              <a:rPr kumimoji="0" lang="en-US" altLang="ko-KR" sz="4000" b="1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1.  </a:t>
            </a:r>
            <a:r>
              <a:rPr kumimoji="0" lang="ko-KR" altLang="en-US" sz="4000" b="1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사업개요</a:t>
            </a:r>
            <a:endParaRPr kumimoji="0" lang="ko-KR" altLang="en-US" sz="400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1006079" y="1117601"/>
            <a:ext cx="8203406" cy="105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학부모와 함께하는 </a:t>
            </a: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4H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청소년단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농심배양캠프</a:t>
            </a:r>
            <a:endParaRPr kumimoji="0" lang="ko-KR" alt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ctr">
              <a:spcBef>
                <a:spcPct val="50000"/>
              </a:spcBef>
              <a:defRPr/>
            </a:pPr>
            <a:endParaRPr kumimoji="0" lang="ko-KR" altLang="en-US" sz="23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38224" y="5214950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서해고등학교</a:t>
            </a:r>
            <a:r>
              <a:rPr lang="en-US" altLang="ko-KR" sz="40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4-H</a:t>
            </a:r>
            <a:r>
              <a:rPr lang="ko-KR" altLang="en-US" sz="4000" dirty="0" err="1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청소년단</a:t>
            </a:r>
            <a:endParaRPr lang="ko-KR" altLang="en-US" sz="4000" dirty="0">
              <a:solidFill>
                <a:schemeClr val="bg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7132654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사업개요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(1)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381892" y="1142984"/>
            <a:ext cx="22145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▶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12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월 목회 </a:t>
            </a:r>
            <a:r>
              <a:rPr lang="ko-KR" altLang="en-US" sz="1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카렌다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참조</a:t>
            </a: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/>
        </p:nvGraphicFramePr>
        <p:xfrm>
          <a:off x="380968" y="739057"/>
          <a:ext cx="2928958" cy="71856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928958"/>
              </a:tblGrid>
              <a:tr h="6182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추진현황</a:t>
                      </a:r>
                      <a:endParaRPr lang="ko-KR" altLang="en-US" sz="28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17907" marR="17907" marT="17907" marB="17907"/>
                </a:tc>
              </a:tr>
            </a:tbl>
          </a:graphicData>
        </a:graphic>
      </p:graphicFrame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095348" y="1497065"/>
            <a:ext cx="842968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행사명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: 2010 </a:t>
            </a:r>
            <a:r>
              <a:rPr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농림수산식품부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 후원</a:t>
            </a:r>
            <a:endParaRPr lang="en-US" altLang="ko-KR" sz="28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  학부모와 함께 하는 도시청소년 </a:t>
            </a:r>
            <a:r>
              <a:rPr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농심배양계절캠프</a:t>
            </a:r>
            <a:endParaRPr lang="en-US" altLang="ko-KR" sz="24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11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800" dirty="0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기 간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: 2010. 8. 5 ~ 8. 7 (2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박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일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endParaRPr lang="en-US" altLang="ko-KR" sz="11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800" dirty="0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장 소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충청남도 청양군 </a:t>
            </a:r>
            <a:r>
              <a:rPr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청남면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800" dirty="0" err="1" smtClean="0">
                <a:latin typeface="HY헤드라인M" pitchFamily="18" charset="-127"/>
                <a:ea typeface="HY헤드라인M" pitchFamily="18" charset="-127"/>
              </a:rPr>
              <a:t>인양리</a:t>
            </a:r>
            <a:r>
              <a:rPr lang="en-US" altLang="ko-KR" sz="24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부여군 인접</a:t>
            </a:r>
            <a:r>
              <a:rPr lang="en-US" altLang="ko-KR" sz="24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</a:p>
          <a:p>
            <a:endParaRPr lang="en-US" altLang="ko-KR" sz="2400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800" dirty="0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참 가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학생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38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명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학부모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11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명 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800" dirty="0" smtClean="0">
                <a:latin typeface="HY헤드라인M" pitchFamily="18" charset="-127"/>
                <a:ea typeface="HY헤드라인M" pitchFamily="18" charset="-127"/>
              </a:rPr>
              <a:t>지도교사 조재완</a:t>
            </a:r>
            <a:r>
              <a:rPr lang="en-US" altLang="ko-KR" sz="28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en-US" altLang="ko-KR" sz="24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pPr>
              <a:buFontTx/>
              <a:buChar char="-"/>
            </a:pPr>
            <a:endParaRPr lang="en-US" altLang="ko-KR" sz="24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0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0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0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0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주최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: 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한국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본부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주관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서해고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4H</a:t>
            </a:r>
            <a:r>
              <a:rPr lang="ko-KR" altLang="en-US" sz="2000" dirty="0" err="1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청소년단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후원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:</a:t>
            </a:r>
            <a:r>
              <a:rPr lang="ko-KR" altLang="en-US" sz="2000" dirty="0" err="1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농림수산식품부</a:t>
            </a:r>
            <a:r>
              <a:rPr lang="en-US" altLang="ko-KR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0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청양군</a:t>
            </a:r>
            <a:endParaRPr lang="en-US" altLang="ko-KR" sz="20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4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en-US" altLang="ko-KR" sz="24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2400" dirty="0" smtClean="0">
                <a:solidFill>
                  <a:srgbClr val="0054A8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endParaRPr lang="en-US" altLang="ko-KR" sz="2800" dirty="0" smtClean="0">
              <a:solidFill>
                <a:srgbClr val="0054A8"/>
              </a:solidFill>
              <a:latin typeface="HY헤드라인M" pitchFamily="18" charset="-127"/>
              <a:ea typeface="HY헤드라인M" pitchFamily="18" charset="-127"/>
            </a:endParaRPr>
          </a:p>
          <a:p>
            <a:endParaRPr lang="ko-KR" altLang="en-US" dirty="0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666720" y="1571612"/>
            <a:ext cx="261966" cy="285739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2700000" scaled="1"/>
          </a:gradFill>
          <a:ln w="25400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100">
              <a:solidFill>
                <a:schemeClr val="bg1"/>
              </a:solidFill>
              <a:latin typeface="Arial" charset="0"/>
              <a:ea typeface="돋움체" pitchFamily="49" charset="-127"/>
            </a:endParaRPr>
          </a:p>
        </p:txBody>
      </p:sp>
      <p:sp>
        <p:nvSpPr>
          <p:cNvPr id="15" name="Oval 13"/>
          <p:cNvSpPr>
            <a:spLocks noChangeArrowheads="1"/>
          </p:cNvSpPr>
          <p:nvPr/>
        </p:nvSpPr>
        <p:spPr bwMode="auto">
          <a:xfrm>
            <a:off x="595282" y="2643182"/>
            <a:ext cx="261966" cy="285739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2700000" scaled="1"/>
          </a:gradFill>
          <a:ln w="25400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100">
              <a:solidFill>
                <a:schemeClr val="bg1"/>
              </a:solidFill>
              <a:latin typeface="Arial" charset="0"/>
              <a:ea typeface="돋움체" pitchFamily="49" charset="-127"/>
            </a:endParaRPr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595282" y="3286124"/>
            <a:ext cx="261966" cy="285739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2700000" scaled="1"/>
          </a:gradFill>
          <a:ln w="25400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100">
              <a:solidFill>
                <a:schemeClr val="bg1"/>
              </a:solidFill>
              <a:latin typeface="Arial" charset="0"/>
              <a:ea typeface="돋움체" pitchFamily="49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1309662" y="4643446"/>
            <a:ext cx="7000924" cy="10001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3600" b="1" dirty="0" smtClean="0">
                <a:latin typeface="+mn-ea"/>
                <a:ea typeface="+mn-ea"/>
              </a:rPr>
              <a:t>여름방학농활 및 </a:t>
            </a:r>
            <a:r>
              <a:rPr lang="ko-KR" altLang="en-US" sz="3600" b="1" dirty="0" err="1" smtClean="0">
                <a:solidFill>
                  <a:srgbClr val="FF0000"/>
                </a:solidFill>
                <a:latin typeface="+mn-ea"/>
                <a:ea typeface="+mn-ea"/>
              </a:rPr>
              <a:t>농심배양캠프</a:t>
            </a:r>
            <a:endParaRPr lang="en-US" altLang="ko-KR" sz="3600" b="1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pPr algn="ctr" latinLnBrk="0"/>
            <a:r>
              <a:rPr lang="en-US" altLang="ko-KR" sz="2000" b="1" dirty="0" smtClean="0">
                <a:solidFill>
                  <a:srgbClr val="0033CC"/>
                </a:solidFill>
                <a:latin typeface="+mn-ea"/>
                <a:ea typeface="+mn-ea"/>
              </a:rPr>
              <a:t>-</a:t>
            </a:r>
            <a:r>
              <a:rPr lang="ko-KR" altLang="en-US" sz="2000" b="1" dirty="0" smtClean="0">
                <a:solidFill>
                  <a:srgbClr val="0033CC"/>
                </a:solidFill>
                <a:latin typeface="+mn-ea"/>
                <a:ea typeface="+mn-ea"/>
              </a:rPr>
              <a:t>자연과 친구와 함께 나를 찾아 떠나는 여행 </a:t>
            </a:r>
            <a:r>
              <a:rPr lang="en-US" altLang="ko-KR" sz="2000" b="1" dirty="0" smtClean="0">
                <a:solidFill>
                  <a:srgbClr val="0033CC"/>
                </a:solidFill>
                <a:latin typeface="+mn-ea"/>
                <a:ea typeface="+mn-ea"/>
              </a:rPr>
              <a:t>-</a:t>
            </a:r>
            <a:endParaRPr lang="ko-KR" altLang="en-US" sz="2000" b="1" dirty="0">
              <a:solidFill>
                <a:srgbClr val="0033CC"/>
              </a:solidFill>
              <a:latin typeface="+mn-ea"/>
              <a:ea typeface="+mn-ea"/>
            </a:endParaRPr>
          </a:p>
        </p:txBody>
      </p:sp>
      <p:sp>
        <p:nvSpPr>
          <p:cNvPr id="20" name="폭발 1 19"/>
          <p:cNvSpPr/>
          <p:nvPr/>
        </p:nvSpPr>
        <p:spPr bwMode="auto">
          <a:xfrm>
            <a:off x="7977174" y="4143380"/>
            <a:ext cx="1928826" cy="1500198"/>
          </a:xfrm>
          <a:prstGeom prst="irregularSeal1">
            <a:avLst/>
          </a:prstGeom>
          <a:solidFill>
            <a:srgbClr val="FF3300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en-US" altLang="ko-KR" sz="1600" b="1" dirty="0" smtClean="0">
                <a:solidFill>
                  <a:schemeClr val="bg1"/>
                </a:solidFill>
                <a:latin typeface="+mn-ea"/>
                <a:ea typeface="+mn-ea"/>
              </a:rPr>
              <a:t>Today</a:t>
            </a:r>
            <a:endParaRPr lang="ko-KR" altLang="en-US" sz="16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auto">
          <a:xfrm>
            <a:off x="666720" y="4071942"/>
            <a:ext cx="261966" cy="285739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2700000" scaled="1"/>
          </a:gradFill>
          <a:ln w="25400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100">
              <a:solidFill>
                <a:schemeClr val="bg1"/>
              </a:solidFill>
              <a:latin typeface="Arial" charset="0"/>
              <a:ea typeface="돋움체" pitchFamily="49" charset="-127"/>
            </a:endParaRPr>
          </a:p>
        </p:txBody>
      </p:sp>
      <p:sp>
        <p:nvSpPr>
          <p:cNvPr id="19" name="Oval 13"/>
          <p:cNvSpPr>
            <a:spLocks noChangeArrowheads="1"/>
          </p:cNvSpPr>
          <p:nvPr/>
        </p:nvSpPr>
        <p:spPr bwMode="auto">
          <a:xfrm>
            <a:off x="666720" y="4643446"/>
            <a:ext cx="261966" cy="285739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lin ang="2700000" scaled="1"/>
          </a:gradFill>
          <a:ln w="25400">
            <a:solidFill>
              <a:schemeClr val="bg1"/>
            </a:solidFill>
            <a:round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ko-KR" sz="1100">
              <a:solidFill>
                <a:schemeClr val="bg1"/>
              </a:solidFill>
              <a:latin typeface="Arial" charset="0"/>
              <a:ea typeface="돋움체" pitchFamily="49" charset="-127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4924" y="0"/>
            <a:ext cx="706121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 사업개요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(2)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523844" y="1285860"/>
            <a:ext cx="7072362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사업실행준비</a:t>
            </a:r>
            <a:r>
              <a:rPr lang="en-US" altLang="ko-KR" sz="32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3200" b="1" dirty="0" smtClean="0">
                <a:solidFill>
                  <a:srgbClr val="FF0000"/>
                </a:solidFill>
                <a:latin typeface="+mn-ea"/>
                <a:ea typeface="+mn-ea"/>
              </a:rPr>
              <a:t>대외기관협조 포함</a:t>
            </a:r>
            <a:r>
              <a:rPr lang="en-US" altLang="ko-KR" sz="32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endParaRPr lang="ko-KR" altLang="en-US" sz="32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95348" y="1928802"/>
            <a:ext cx="84296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가정통신문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, 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학교운영위원회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, 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시흥시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4H, 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현지답사</a:t>
            </a:r>
            <a:endParaRPr lang="en-US" altLang="ko-KR" sz="2800" b="1" dirty="0" smtClean="0">
              <a:solidFill>
                <a:srgbClr val="000066"/>
              </a:solidFill>
              <a:latin typeface="+mn-ea"/>
              <a:ea typeface="+mn-ea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유관기관협조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(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소방서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,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경찰서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,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군청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,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면사무소 등</a:t>
            </a:r>
            <a:r>
              <a:rPr lang="en-US" altLang="ko-KR" sz="2800" b="1" dirty="0" smtClean="0">
                <a:solidFill>
                  <a:srgbClr val="000066"/>
                </a:solidFill>
                <a:latin typeface="+mn-ea"/>
                <a:ea typeface="+mn-ea"/>
              </a:rPr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ko-KR" altLang="en-US" sz="2800" b="1" dirty="0" smtClean="0">
                <a:solidFill>
                  <a:srgbClr val="FF3300"/>
                </a:solidFill>
                <a:latin typeface="+mn-ea"/>
                <a:ea typeface="+mn-ea"/>
              </a:rPr>
              <a:t>프로그램 개발 </a:t>
            </a:r>
            <a:r>
              <a:rPr lang="ko-KR" altLang="en-US" sz="2800" b="1" dirty="0" smtClean="0">
                <a:solidFill>
                  <a:srgbClr val="000066"/>
                </a:solidFill>
                <a:latin typeface="+mn-ea"/>
                <a:ea typeface="+mn-ea"/>
              </a:rPr>
              <a:t>과 </a:t>
            </a:r>
            <a:r>
              <a:rPr lang="ko-KR" altLang="en-US" sz="2800" b="1" dirty="0" err="1" smtClean="0">
                <a:solidFill>
                  <a:srgbClr val="000066"/>
                </a:solidFill>
                <a:latin typeface="+mn-ea"/>
                <a:ea typeface="+mn-ea"/>
              </a:rPr>
              <a:t>학생소그룹편성</a:t>
            </a:r>
            <a:endParaRPr lang="ko-KR" altLang="en-US" sz="2800" b="1" dirty="0">
              <a:solidFill>
                <a:srgbClr val="000066"/>
              </a:solidFill>
              <a:latin typeface="+mn-ea"/>
              <a:ea typeface="+mn-ea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595282" y="3857628"/>
            <a:ext cx="6786610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농활 및 캠프 실시</a:t>
            </a:r>
            <a:r>
              <a:rPr lang="en-US" altLang="ko-KR" sz="24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청양군 </a:t>
            </a:r>
            <a:r>
              <a:rPr lang="ko-KR" altLang="en-US" sz="2400" b="1" dirty="0" err="1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인양리</a:t>
            </a:r>
            <a:r>
              <a:rPr lang="en-US" altLang="ko-KR" sz="24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400" b="1" dirty="0">
              <a:solidFill>
                <a:srgbClr val="0000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595282" y="5072074"/>
            <a:ext cx="6715172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결과 보고 및 </a:t>
            </a:r>
            <a:r>
              <a:rPr lang="ko-KR" altLang="en-US" sz="3200" b="1" dirty="0" err="1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평가회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시상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3200" b="1" dirty="0">
              <a:solidFill>
                <a:srgbClr val="0000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아래쪽 화살표 9"/>
          <p:cNvSpPr/>
          <p:nvPr/>
        </p:nvSpPr>
        <p:spPr bwMode="auto">
          <a:xfrm>
            <a:off x="2881298" y="3357562"/>
            <a:ext cx="571504" cy="500066"/>
          </a:xfrm>
          <a:prstGeom prst="downArrow">
            <a:avLst/>
          </a:prstGeom>
          <a:solidFill>
            <a:srgbClr val="FF3300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sz="1600" b="1" dirty="0">
              <a:latin typeface="+mn-ea"/>
              <a:ea typeface="+mn-ea"/>
            </a:endParaRPr>
          </a:p>
        </p:txBody>
      </p:sp>
      <p:sp>
        <p:nvSpPr>
          <p:cNvPr id="11" name="아래쪽 화살표 10"/>
          <p:cNvSpPr/>
          <p:nvPr/>
        </p:nvSpPr>
        <p:spPr bwMode="auto">
          <a:xfrm>
            <a:off x="2952736" y="4572008"/>
            <a:ext cx="571504" cy="500066"/>
          </a:xfrm>
          <a:prstGeom prst="downArrow">
            <a:avLst/>
          </a:prstGeom>
          <a:solidFill>
            <a:srgbClr val="FF3300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sz="1600" b="1" dirty="0">
              <a:latin typeface="+mn-ea"/>
              <a:ea typeface="+mn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214314" y="500042"/>
          <a:ext cx="3452802" cy="71856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52802"/>
              </a:tblGrid>
              <a:tr h="50006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추진절차</a:t>
                      </a:r>
                      <a:r>
                        <a:rPr lang="en-US" altLang="ko-KR" sz="28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(</a:t>
                      </a:r>
                      <a:r>
                        <a:rPr lang="ko-KR" altLang="en-US" sz="2800" b="1" dirty="0" err="1" smtClean="0">
                          <a:solidFill>
                            <a:srgbClr val="000000"/>
                          </a:solidFill>
                          <a:latin typeface="바탕"/>
                        </a:rPr>
                        <a:t>사업선정후</a:t>
                      </a:r>
                      <a:r>
                        <a:rPr lang="en-US" altLang="ko-KR" sz="28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)</a:t>
                      </a:r>
                      <a:endParaRPr lang="ko-KR" altLang="en-US" sz="28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17907" marR="17907" marT="17907" marB="17907"/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66720" y="5857892"/>
            <a:ext cx="842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ko-KR" altLang="en-US" sz="2400" b="1" dirty="0" smtClean="0">
                <a:solidFill>
                  <a:srgbClr val="FF3300"/>
                </a:solidFill>
                <a:latin typeface="+mn-ea"/>
                <a:ea typeface="+mn-ea"/>
              </a:rPr>
              <a:t>모범상</a:t>
            </a:r>
            <a:r>
              <a:rPr lang="en-US" altLang="ko-KR" sz="2400" b="1" dirty="0" smtClean="0">
                <a:solidFill>
                  <a:srgbClr val="FF3300"/>
                </a:solidFill>
                <a:latin typeface="+mn-ea"/>
                <a:ea typeface="+mn-ea"/>
              </a:rPr>
              <a:t>, </a:t>
            </a:r>
            <a:r>
              <a:rPr lang="ko-KR" altLang="en-US" sz="2400" b="1" dirty="0" smtClean="0">
                <a:solidFill>
                  <a:srgbClr val="FF3300"/>
                </a:solidFill>
                <a:latin typeface="+mn-ea"/>
                <a:ea typeface="+mn-ea"/>
              </a:rPr>
              <a:t>선행상</a:t>
            </a:r>
            <a:r>
              <a:rPr lang="en-US" altLang="ko-KR" sz="2400" b="1" dirty="0" smtClean="0">
                <a:solidFill>
                  <a:srgbClr val="FF3300"/>
                </a:solidFill>
                <a:latin typeface="+mn-ea"/>
                <a:ea typeface="+mn-ea"/>
              </a:rPr>
              <a:t>,</a:t>
            </a:r>
            <a:r>
              <a:rPr lang="ko-KR" altLang="en-US" sz="2400" b="1" dirty="0" smtClean="0">
                <a:solidFill>
                  <a:srgbClr val="FF3300"/>
                </a:solidFill>
                <a:latin typeface="+mn-ea"/>
                <a:ea typeface="+mn-ea"/>
              </a:rPr>
              <a:t> 탐구활동상</a:t>
            </a:r>
            <a:r>
              <a:rPr lang="en-US" altLang="ko-KR" sz="2400" b="1" dirty="0" smtClean="0">
                <a:solidFill>
                  <a:srgbClr val="000066"/>
                </a:solidFill>
                <a:latin typeface="+mn-ea"/>
                <a:ea typeface="+mn-ea"/>
              </a:rPr>
              <a:t>, </a:t>
            </a:r>
            <a:r>
              <a:rPr lang="ko-KR" altLang="en-US" sz="2400" b="1" dirty="0" smtClean="0">
                <a:solidFill>
                  <a:srgbClr val="000066"/>
                </a:solidFill>
                <a:latin typeface="+mn-ea"/>
                <a:ea typeface="+mn-ea"/>
              </a:rPr>
              <a:t>학교감사패</a:t>
            </a:r>
            <a:r>
              <a:rPr lang="en-US" altLang="ko-KR" sz="2400" b="1" dirty="0" smtClean="0">
                <a:solidFill>
                  <a:srgbClr val="000066"/>
                </a:solidFill>
                <a:latin typeface="+mn-ea"/>
                <a:ea typeface="+mn-ea"/>
              </a:rPr>
              <a:t>,</a:t>
            </a:r>
            <a:r>
              <a:rPr lang="ko-KR" altLang="en-US" sz="2400" b="1" dirty="0" smtClean="0">
                <a:solidFill>
                  <a:srgbClr val="000066"/>
                </a:solidFill>
                <a:latin typeface="+mn-ea"/>
                <a:ea typeface="+mn-ea"/>
              </a:rPr>
              <a:t>봉사</a:t>
            </a:r>
            <a:r>
              <a:rPr lang="en-US" altLang="ko-KR" sz="2400" b="1" dirty="0" smtClean="0">
                <a:solidFill>
                  <a:srgbClr val="000066"/>
                </a:solidFill>
                <a:latin typeface="+mn-ea"/>
                <a:ea typeface="+mn-ea"/>
              </a:rPr>
              <a:t>,</a:t>
            </a:r>
            <a:r>
              <a:rPr lang="ko-KR" altLang="en-US" sz="2400" b="1" dirty="0" smtClean="0">
                <a:solidFill>
                  <a:srgbClr val="000066"/>
                </a:solidFill>
                <a:latin typeface="+mn-ea"/>
                <a:ea typeface="+mn-ea"/>
              </a:rPr>
              <a:t>체험활동 등</a:t>
            </a:r>
            <a:endParaRPr lang="ko-KR" altLang="en-US" sz="2400" b="1" dirty="0">
              <a:solidFill>
                <a:srgbClr val="000066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4924" y="0"/>
            <a:ext cx="6775464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사업개요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(3)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952472" y="1428736"/>
            <a:ext cx="6786610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1.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마을어르신 초청 </a:t>
            </a:r>
            <a:r>
              <a:rPr lang="ko-KR" altLang="en-US" sz="32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마을잔치    </a:t>
            </a:r>
            <a:endParaRPr lang="ko-KR" altLang="en-US" sz="3200" b="1" dirty="0">
              <a:solidFill>
                <a:srgbClr val="FF33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952472" y="2285992"/>
            <a:ext cx="6858048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2. </a:t>
            </a:r>
            <a:r>
              <a:rPr lang="ko-KR" altLang="en-US" sz="3200" b="1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농촌일손돕기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농가보수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청소 등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3200" b="1" dirty="0">
              <a:solidFill>
                <a:srgbClr val="0000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023910" y="3929066"/>
            <a:ext cx="6715172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4.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문화유적탐사활동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백제유적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3200" b="1" dirty="0">
              <a:solidFill>
                <a:srgbClr val="0000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214314" y="500043"/>
          <a:ext cx="2881298" cy="718566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81298"/>
              </a:tblGrid>
              <a:tr h="50006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주요 프로그램</a:t>
                      </a:r>
                      <a:endParaRPr lang="ko-KR" altLang="en-US" sz="28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17907" marR="17907" marT="17907" marB="17907"/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 bwMode="auto">
          <a:xfrm>
            <a:off x="952472" y="3071810"/>
            <a:ext cx="6858048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3.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자연생태환경</a:t>
            </a:r>
            <a:r>
              <a:rPr lang="ko-KR" altLang="en-US" sz="32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탐사활동</a:t>
            </a:r>
            <a:r>
              <a:rPr lang="en-US" altLang="ko-KR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천문대</a:t>
            </a:r>
            <a:r>
              <a:rPr lang="en-US" altLang="ko-KR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금강</a:t>
            </a:r>
            <a:r>
              <a:rPr lang="en-US" altLang="ko-KR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800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1023910" y="4714884"/>
            <a:ext cx="6715172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5. </a:t>
            </a:r>
            <a:r>
              <a:rPr lang="ko-KR" altLang="en-US" sz="32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심성훈련 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및 특강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지역 어르신</a:t>
            </a:r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3200" b="1" dirty="0">
              <a:solidFill>
                <a:srgbClr val="0000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1023910" y="5500702"/>
            <a:ext cx="6715172" cy="642942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latinLnBrk="0"/>
            <a:r>
              <a:rPr lang="en-US" altLang="ko-KR" sz="32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6. </a:t>
            </a:r>
            <a:r>
              <a:rPr lang="ko-KR" altLang="en-US" sz="2800" b="1" dirty="0" smtClean="0">
                <a:solidFill>
                  <a:srgbClr val="000066"/>
                </a:solidFill>
                <a:latin typeface="HY견고딕" pitchFamily="18" charset="-127"/>
                <a:ea typeface="HY견고딕" pitchFamily="18" charset="-127"/>
              </a:rPr>
              <a:t>보고서 시상 및 인센티브</a:t>
            </a:r>
            <a:r>
              <a:rPr lang="en-US" altLang="ko-KR" sz="28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8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참가자전원</a:t>
            </a:r>
            <a:r>
              <a:rPr lang="en-US" altLang="ko-KR" sz="2800" b="1" dirty="0" smtClean="0">
                <a:solidFill>
                  <a:srgbClr val="FF33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800" b="1" dirty="0">
              <a:solidFill>
                <a:srgbClr val="FF33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45" descr="그림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AutoShape 208"/>
          <p:cNvSpPr>
            <a:spLocks noChangeArrowheads="1"/>
          </p:cNvSpPr>
          <p:nvPr/>
        </p:nvSpPr>
        <p:spPr bwMode="auto">
          <a:xfrm>
            <a:off x="572692" y="1965325"/>
            <a:ext cx="1386152" cy="1276350"/>
          </a:xfrm>
          <a:prstGeom prst="roundRect">
            <a:avLst>
              <a:gd name="adj" fmla="val 50000"/>
            </a:avLst>
          </a:prstGeom>
          <a:solidFill>
            <a:srgbClr val="FFCCFF">
              <a:alpha val="39999"/>
            </a:srgb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Group 104"/>
          <p:cNvGrpSpPr>
            <a:grpSpLocks/>
          </p:cNvGrpSpPr>
          <p:nvPr/>
        </p:nvGrpSpPr>
        <p:grpSpPr bwMode="auto">
          <a:xfrm>
            <a:off x="3559969" y="857250"/>
            <a:ext cx="5881688" cy="6000750"/>
            <a:chOff x="2045" y="742"/>
            <a:chExt cx="3420" cy="3232"/>
          </a:xfrm>
        </p:grpSpPr>
        <p:grpSp>
          <p:nvGrpSpPr>
            <p:cNvPr id="3" name="Group 105"/>
            <p:cNvGrpSpPr>
              <a:grpSpLocks/>
            </p:cNvGrpSpPr>
            <p:nvPr/>
          </p:nvGrpSpPr>
          <p:grpSpPr bwMode="auto">
            <a:xfrm>
              <a:off x="2045" y="742"/>
              <a:ext cx="3420" cy="1010"/>
              <a:chOff x="2045" y="742"/>
              <a:chExt cx="3420" cy="1010"/>
            </a:xfrm>
          </p:grpSpPr>
          <p:pic>
            <p:nvPicPr>
              <p:cNvPr id="13325" name="Picture 106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2045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6" name="Picture 107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3111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7" name="Picture 108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>
                <a:off x="4177" y="742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" name="Group 109"/>
            <p:cNvGrpSpPr>
              <a:grpSpLocks/>
            </p:cNvGrpSpPr>
            <p:nvPr/>
          </p:nvGrpSpPr>
          <p:grpSpPr bwMode="auto">
            <a:xfrm>
              <a:off x="2045" y="2964"/>
              <a:ext cx="3420" cy="1010"/>
              <a:chOff x="2045" y="2964"/>
              <a:chExt cx="3420" cy="1010"/>
            </a:xfrm>
          </p:grpSpPr>
          <p:pic>
            <p:nvPicPr>
              <p:cNvPr id="13322" name="Picture 110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2045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3" name="Picture 111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3111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3324" name="Picture 112" descr="light"/>
              <p:cNvPicPr>
                <a:picLocks noChangeAspect="1" noChangeArrowheads="1"/>
              </p:cNvPicPr>
              <p:nvPr/>
            </p:nvPicPr>
            <p:blipFill>
              <a:blip r:embed="rId3">
                <a:lum bright="42000" contrast="-54000"/>
                <a:grayscl/>
              </a:blip>
              <a:srcRect/>
              <a:stretch>
                <a:fillRect/>
              </a:stretch>
            </p:blipFill>
            <p:spPr bwMode="auto">
              <a:xfrm rot="10800000" flipV="1">
                <a:off x="4177" y="2964"/>
                <a:ext cx="1288" cy="1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13317" name="AutoShape 213"/>
          <p:cNvSpPr>
            <a:spLocks noChangeArrowheads="1"/>
          </p:cNvSpPr>
          <p:nvPr/>
        </p:nvSpPr>
        <p:spPr bwMode="auto">
          <a:xfrm>
            <a:off x="1393032" y="2816225"/>
            <a:ext cx="987160" cy="909638"/>
          </a:xfrm>
          <a:prstGeom prst="roundRect">
            <a:avLst>
              <a:gd name="adj" fmla="val 50000"/>
            </a:avLst>
          </a:prstGeom>
          <a:solidFill>
            <a:srgbClr val="FFFFCC">
              <a:alpha val="39999"/>
            </a:srgbClr>
          </a:solidFill>
          <a:ln w="12700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18" name="직사각형 24"/>
          <p:cNvSpPr>
            <a:spLocks noChangeArrowheads="1"/>
          </p:cNvSpPr>
          <p:nvPr/>
        </p:nvSpPr>
        <p:spPr bwMode="auto">
          <a:xfrm>
            <a:off x="1238224" y="2357430"/>
            <a:ext cx="82034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indent="-742950"/>
            <a:r>
              <a:rPr kumimoji="0" lang="en-US" altLang="ko-KR" sz="4000" b="1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2.  </a:t>
            </a:r>
            <a:r>
              <a:rPr kumimoji="0" lang="ko-KR" altLang="en-US" sz="4000" b="1" dirty="0" smtClean="0">
                <a:solidFill>
                  <a:srgbClr val="FFFF00"/>
                </a:solidFill>
                <a:latin typeface="HY헤드라인M" pitchFamily="18" charset="-127"/>
                <a:ea typeface="HY헤드라인M" pitchFamily="18" charset="-127"/>
              </a:rPr>
              <a:t>주요활동 결과 보고</a:t>
            </a:r>
            <a:endParaRPr kumimoji="0" lang="ko-KR" altLang="en-US" sz="400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1006079" y="1117601"/>
            <a:ext cx="8203406" cy="105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학부모와 함께하는 </a:t>
            </a: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4H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청소년단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농심배양캠프</a:t>
            </a:r>
            <a:endParaRPr kumimoji="0" lang="ko-KR" alt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  <a:p>
            <a:pPr algn="ctr">
              <a:spcBef>
                <a:spcPct val="50000"/>
              </a:spcBef>
              <a:defRPr/>
            </a:pPr>
            <a:endParaRPr kumimoji="0" lang="ko-KR" altLang="en-US" sz="2300" b="1" dirty="0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38224" y="5214950"/>
            <a:ext cx="83582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서해고등학교</a:t>
            </a:r>
            <a:r>
              <a:rPr lang="en-US" altLang="ko-KR" sz="4000" dirty="0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4-H</a:t>
            </a:r>
            <a:r>
              <a:rPr lang="ko-KR" altLang="en-US" sz="4000" dirty="0" err="1" smtClean="0">
                <a:solidFill>
                  <a:schemeClr val="bg1"/>
                </a:solidFill>
                <a:latin typeface="휴먼둥근헤드라인" pitchFamily="18" charset="-127"/>
                <a:ea typeface="휴먼둥근헤드라인" pitchFamily="18" charset="-127"/>
              </a:rPr>
              <a:t>청소년단</a:t>
            </a:r>
            <a:endParaRPr lang="ko-KR" altLang="en-US" sz="4000" dirty="0">
              <a:solidFill>
                <a:schemeClr val="bg1"/>
              </a:solidFill>
              <a:latin typeface="휴먼둥근헤드라인" pitchFamily="18" charset="-127"/>
              <a:ea typeface="휴먼둥근헤드라인" pitchFamily="18" charset="-127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주요활동결과 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(1)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7619984" y="0"/>
            <a:ext cx="2286016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일정표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/>
        </p:nvGraphicFramePr>
        <p:xfrm>
          <a:off x="809596" y="571480"/>
          <a:ext cx="8286809" cy="7546748"/>
        </p:xfrm>
        <a:graphic>
          <a:graphicData uri="http://schemas.openxmlformats.org/drawingml/2006/table">
            <a:tbl>
              <a:tblPr/>
              <a:tblGrid>
                <a:gridCol w="2756297"/>
                <a:gridCol w="2765256"/>
                <a:gridCol w="2765256"/>
              </a:tblGrid>
              <a:tr h="3370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제 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1 </a:t>
                      </a: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일 </a:t>
                      </a:r>
                      <a:r>
                        <a:rPr lang="en-US" altLang="ko-KR" sz="2800" b="1" dirty="0" smtClean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8/5(</a:t>
                      </a: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목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2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D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제 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2 </a:t>
                      </a:r>
                      <a:r>
                        <a:rPr lang="ko-KR" altLang="en-US" sz="28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일</a:t>
                      </a:r>
                      <a:r>
                        <a:rPr lang="en-US" altLang="ko-KR" sz="2800" b="1" dirty="0" smtClean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8/6(</a:t>
                      </a: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금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2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D8E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제 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휴먼명조"/>
                        </a:rPr>
                        <a:t>3 </a:t>
                      </a:r>
                      <a:r>
                        <a:rPr lang="ko-KR" altLang="en-US" sz="28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일</a:t>
                      </a:r>
                      <a:r>
                        <a:rPr lang="en-US" altLang="ko-KR" sz="2800" b="1" dirty="0" smtClean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8/7(</a:t>
                      </a:r>
                      <a:r>
                        <a:rPr lang="ko-KR" altLang="en-US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토</a:t>
                      </a:r>
                      <a:r>
                        <a:rPr lang="en-US" altLang="ko-KR" sz="28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28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D8EB"/>
                    </a:solidFill>
                  </a:tcPr>
                </a:tc>
              </a:tr>
              <a:tr h="624785">
                <a:tc rowSpan="2">
                  <a:txBody>
                    <a:bodyPr/>
                    <a:lstStyle/>
                    <a:p>
                      <a:pPr marL="0" marR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solidFill>
                          <a:srgbClr val="000000"/>
                        </a:solidFill>
                        <a:latin typeface="HCI Poppy"/>
                        <a:ea typeface="휴먼명조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기상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세면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청소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기상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세면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청소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2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휴먼명조"/>
                        </a:rPr>
                        <a:t>조 식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조 식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06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FF"/>
                          </a:solidFill>
                          <a:latin typeface="휴먼명조"/>
                        </a:rPr>
                        <a:t>집합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인원점검 등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농가 일손돕기 및 농촌체험활동 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휴먼명조"/>
                        </a:rPr>
                        <a:t>Ⅱ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포도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․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고추 따기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감자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․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고구마 캐기 등 수확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․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재배체험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봉사활동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[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특강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-3] 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동네이장님이 만난 우리들 모습과 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도시청소년대한 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기대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마을이장님 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or 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면장님특강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744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농촌현장으로 출발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아산 민속마을 경유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60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농협과 농산물 저장고 방문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농협에서 하는 일 알기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F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농촌체험활동 소감 나누기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FC7"/>
                    </a:solidFill>
                  </a:tcPr>
                </a:tc>
              </a:tr>
              <a:tr h="2015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중식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휴게소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중 식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부여시내 현지식당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중 식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9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입 교 식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백제문화유적탐방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백제역사문화촌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,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한국전통문화대학교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,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부여박물관 등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FC7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휴먼명조"/>
                        </a:rPr>
                        <a:t>수료식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 및 정리하기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1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[</a:t>
                      </a: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특강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1]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 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마을의 역사 및 농촌생활의 이해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24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학교로 돌아오기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부여 낙화암과 백마강 경유</a:t>
                      </a:r>
                      <a:r>
                        <a:rPr lang="en-US" altLang="ko-KR" sz="1400" b="1" dirty="0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11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농가 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휴먼명조"/>
                        </a:rPr>
                        <a:t>일손돕기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 및 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농촌체험활동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포도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․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고추 따기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,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감자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․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고구마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캐기 등 </a:t>
                      </a:r>
                      <a:r>
                        <a:rPr lang="ko-KR" altLang="en-US" sz="1400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수확</a:t>
                      </a: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휴먼명조"/>
                        </a:rPr>
                        <a:t>․ 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재배체험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)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봉사활동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FF"/>
                          </a:solidFill>
                          <a:latin typeface="휴먼명조"/>
                        </a:rPr>
                        <a:t>마을 어르신과 주민초청 한마당 잔치</a:t>
                      </a:r>
                      <a:r>
                        <a:rPr lang="en-US" altLang="ko-KR" sz="1400" b="1">
                          <a:solidFill>
                            <a:srgbClr val="0000FF"/>
                          </a:solidFill>
                          <a:latin typeface="휴먼명조"/>
                        </a:rPr>
                        <a:t>-</a:t>
                      </a: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휴먼명조"/>
                        </a:rPr>
                        <a:t>식사대접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삼계탕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/</a:t>
                      </a: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마을회관</a:t>
                      </a:r>
                      <a:r>
                        <a:rPr lang="en-US" altLang="ko-KR" sz="140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884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HY헤드라인M"/>
                        </a:rPr>
                        <a:t>귀 가 </a:t>
                      </a:r>
                      <a:r>
                        <a:rPr lang="en-US" altLang="ko-KR" sz="1400" dirty="0">
                          <a:solidFill>
                            <a:srgbClr val="000000"/>
                          </a:solidFill>
                          <a:latin typeface="HY헤드라인M"/>
                        </a:rPr>
                        <a:t>~ 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4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석 식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4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smtClean="0">
                          <a:solidFill>
                            <a:srgbClr val="0000FF"/>
                          </a:solidFill>
                          <a:latin typeface="휴먼명조"/>
                        </a:rPr>
                        <a:t>어르신 </a:t>
                      </a:r>
                      <a:r>
                        <a:rPr lang="ko-KR" altLang="en-US" sz="1400" b="1" dirty="0">
                          <a:solidFill>
                            <a:srgbClr val="0000FF"/>
                          </a:solidFill>
                          <a:latin typeface="휴먼명조"/>
                        </a:rPr>
                        <a:t>가정 찾아가기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 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휴먼명조"/>
                        </a:rPr>
                        <a:t>효도봉사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독거노인 가정 청소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,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안마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 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[</a:t>
                      </a: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특강</a:t>
                      </a:r>
                      <a:r>
                        <a:rPr lang="en-US" altLang="ko-KR" sz="1400" b="1" dirty="0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-2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] </a:t>
                      </a:r>
                      <a:r>
                        <a:rPr lang="ko-KR" altLang="en-US" sz="1400" b="1" dirty="0" smtClean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농촌 </a:t>
                      </a: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인양리</a:t>
                      </a:r>
                      <a:r>
                        <a:rPr lang="en-US" altLang="ko-KR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4H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역사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838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휴먼명조"/>
                        </a:rPr>
                        <a:t>어르신 가정 형광등 교체해주기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봉사활동</a:t>
                      </a:r>
                      <a:r>
                        <a:rPr lang="en-US" altLang="ko-KR" sz="1400" b="1">
                          <a:solidFill>
                            <a:srgbClr val="FF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F4E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- </a:t>
                      </a:r>
                      <a:r>
                        <a:rPr lang="ko-KR" altLang="en-US" sz="1400" b="1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나를 찾아떠나는 여행 </a:t>
                      </a:r>
                      <a:r>
                        <a:rPr lang="en-US" altLang="ko-KR" sz="1400" b="1">
                          <a:solidFill>
                            <a:srgbClr val="0000FF"/>
                          </a:solidFill>
                          <a:latin typeface="HCI Poppy"/>
                          <a:ea typeface="휴먼명조"/>
                        </a:rPr>
                        <a:t>-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(</a:t>
                      </a:r>
                      <a:r>
                        <a:rPr lang="ko-KR" altLang="en-US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나의 꿈 그리기 활동</a:t>
                      </a:r>
                      <a:r>
                        <a:rPr lang="en-US" altLang="ko-KR" sz="1400" b="1">
                          <a:solidFill>
                            <a:srgbClr val="000000"/>
                          </a:solidFill>
                          <a:latin typeface="HCI Poppy"/>
                          <a:ea typeface="휴먼명조"/>
                        </a:rPr>
                        <a:t>)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DFC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979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dirty="0" err="1">
                          <a:solidFill>
                            <a:srgbClr val="000000"/>
                          </a:solidFill>
                          <a:latin typeface="휴먼명조"/>
                        </a:rPr>
                        <a:t>팀별</a:t>
                      </a:r>
                      <a:r>
                        <a:rPr lang="ko-KR" altLang="en-US" sz="1400" b="1" dirty="0">
                          <a:solidFill>
                            <a:srgbClr val="000000"/>
                          </a:solidFill>
                          <a:latin typeface="휴먼명조"/>
                        </a:rPr>
                        <a:t> 토의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16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>
                          <a:solidFill>
                            <a:srgbClr val="000000"/>
                          </a:solidFill>
                          <a:latin typeface="휴먼명조"/>
                        </a:rPr>
                        <a:t>취 침</a:t>
                      </a:r>
                      <a:endParaRPr lang="ko-KR" altLang="en-US" sz="1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dirty="0" err="1">
                          <a:solidFill>
                            <a:srgbClr val="000000"/>
                          </a:solidFill>
                          <a:latin typeface="휴먼명조"/>
                        </a:rPr>
                        <a:t>취</a:t>
                      </a:r>
                      <a:r>
                        <a:rPr lang="ko-KR" altLang="en-US" sz="1400" dirty="0">
                          <a:solidFill>
                            <a:srgbClr val="000000"/>
                          </a:solidFill>
                          <a:latin typeface="휴먼명조"/>
                        </a:rPr>
                        <a:t> 침</a:t>
                      </a:r>
                      <a:endParaRPr lang="ko-KR" altLang="en-US" sz="1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marL="45825" marR="45825" marT="22912" marB="2291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(2)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238092" y="642918"/>
            <a:ext cx="2857520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마을일손돕기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309530" y="1285861"/>
          <a:ext cx="9239280" cy="5381881"/>
        </p:xfrm>
        <a:graphic>
          <a:graphicData uri="http://schemas.openxmlformats.org/drawingml/2006/table">
            <a:tbl>
              <a:tblPr/>
              <a:tblGrid>
                <a:gridCol w="3071834"/>
                <a:gridCol w="2149438"/>
                <a:gridCol w="1618250"/>
                <a:gridCol w="1438797"/>
                <a:gridCol w="960961"/>
              </a:tblGrid>
              <a:tr h="58118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세부내용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실시횟수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 smtClean="0">
                          <a:solidFill>
                            <a:srgbClr val="000000"/>
                          </a:solidFill>
                          <a:latin typeface="바탕"/>
                        </a:rPr>
                        <a:t>참가인원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예산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비고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</a:tr>
              <a:tr h="5289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마을골목길 청소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6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회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/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매일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2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60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>
                          <a:solidFill>
                            <a:srgbClr val="000000"/>
                          </a:solidFill>
                          <a:latin typeface="바탕"/>
                        </a:rPr>
                        <a:t>없음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9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농가방문일손돕기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3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65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없음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47331">
                <a:tc gridSpan="5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☞ 특기사항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학생들이 농촌생활과 농작물 경작 경험이 전무하여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일송돕는데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큰 성과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(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도움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)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는 없었으나 마을어르신들이 손주 같은 학생들과 함께 지내는 것 자체에 많은 즐거움과 행복함을 느꼈다고함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.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학생들도 농촌일손의 부족함과 매일 식탁에 제공되는 농작물의 재배에 이런 어려움과 수고가 있음을 깨닫게 되었다고 함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지난 장마에 쓰러진 비닐하우스와 농가의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헛간등의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지붕 보수를 도와주면서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비가오고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바람부는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날씨에도 농촌에는 많은 불편함과 피해가 있음을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알게되었다고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함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.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(3)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238092" y="642918"/>
            <a:ext cx="2857520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마을일손돕기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3489" name="_x92935928" descr="EMB000009c0117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20" y="1357299"/>
            <a:ext cx="3500462" cy="2320596"/>
          </a:xfrm>
          <a:prstGeom prst="rect">
            <a:avLst/>
          </a:prstGeom>
          <a:noFill/>
        </p:spPr>
      </p:pic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3491" name="_x92614376" descr="EMB000009c0117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5876" y="1214422"/>
            <a:ext cx="3857652" cy="2463285"/>
          </a:xfrm>
          <a:prstGeom prst="rect">
            <a:avLst/>
          </a:prstGeom>
          <a:noFill/>
        </p:spPr>
      </p:pic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3493" name="_x93064392" descr="EMB000009c0118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282" y="3857628"/>
            <a:ext cx="3643338" cy="2415915"/>
          </a:xfrm>
          <a:prstGeom prst="rect">
            <a:avLst/>
          </a:prstGeom>
          <a:noFill/>
        </p:spPr>
      </p:pic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3495" name="_x92866344" descr="EMB000009c0118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5877" y="3784488"/>
            <a:ext cx="3786214" cy="245598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(4)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직사각형 10"/>
          <p:cNvSpPr/>
          <p:nvPr/>
        </p:nvSpPr>
        <p:spPr bwMode="auto">
          <a:xfrm>
            <a:off x="238092" y="642918"/>
            <a:ext cx="3786214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자연생태환경탐사활동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380968" y="1357298"/>
          <a:ext cx="9144064" cy="5244861"/>
        </p:xfrm>
        <a:graphic>
          <a:graphicData uri="http://schemas.openxmlformats.org/drawingml/2006/table">
            <a:tbl>
              <a:tblPr/>
              <a:tblGrid>
                <a:gridCol w="3443161"/>
                <a:gridCol w="1724303"/>
                <a:gridCol w="1601573"/>
                <a:gridCol w="1423969"/>
                <a:gridCol w="951058"/>
              </a:tblGrid>
              <a:tr h="11041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세부내용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실시횟수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참가인원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(</a:t>
                      </a: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연</a:t>
                      </a:r>
                      <a:r>
                        <a:rPr lang="en-US" altLang="ko-KR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)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 dirty="0">
                          <a:solidFill>
                            <a:srgbClr val="000000"/>
                          </a:solidFill>
                          <a:latin typeface="바탕"/>
                        </a:rPr>
                        <a:t>예산</a:t>
                      </a: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b="1">
                          <a:solidFill>
                            <a:srgbClr val="000000"/>
                          </a:solidFill>
                          <a:latin typeface="바탕"/>
                        </a:rPr>
                        <a:t>비고</a:t>
                      </a:r>
                      <a:endParaRPr lang="ko-KR" altLang="en-US" sz="2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ABF"/>
                    </a:solidFill>
                  </a:tcPr>
                </a:tc>
              </a:tr>
              <a:tr h="6334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농촌하늘별자리찾기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바탕"/>
                        </a:rPr>
                        <a:t>1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바탕"/>
                        </a:rPr>
                        <a:t>25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바탕"/>
                        </a:rPr>
                        <a:t>입장료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4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칠갑산생태환경관찰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바탕"/>
                        </a:rPr>
                        <a:t>1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>
                          <a:solidFill>
                            <a:srgbClr val="000000"/>
                          </a:solidFill>
                          <a:latin typeface="바탕"/>
                        </a:rPr>
                        <a:t>25</a:t>
                      </a:r>
                      <a:r>
                        <a:rPr lang="ko-KR" altLang="en-US" sz="2400">
                          <a:solidFill>
                            <a:srgbClr val="000000"/>
                          </a:solidFill>
                          <a:latin typeface="바탕"/>
                        </a:rPr>
                        <a:t>명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400" dirty="0">
                          <a:solidFill>
                            <a:srgbClr val="000000"/>
                          </a:solidFill>
                          <a:latin typeface="바탕"/>
                        </a:rPr>
                        <a:t>없음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400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9677">
                <a:tc gridSpan="5"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☞ 특기사항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청양군 칠갑산천문대 </a:t>
                      </a:r>
                      <a:r>
                        <a:rPr lang="en-US" altLang="ko-KR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StarPark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를 방문하여 여름밤하늘의 별자리와 천문관련 체험활동을 하고 천문대 관리선생님을 통하여 지역의 자연환경에 대한 소개를 받음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.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- 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칠갑산과 청양군의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주요생상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품목인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청양고추재배지와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인근 호수를 탐방하여 </a:t>
                      </a:r>
                      <a:r>
                        <a:rPr lang="ko-KR" altLang="en-US" sz="2000" b="1" dirty="0" err="1">
                          <a:solidFill>
                            <a:srgbClr val="000000"/>
                          </a:solidFill>
                          <a:latin typeface="바탕"/>
                        </a:rPr>
                        <a:t>아름다은</a:t>
                      </a:r>
                      <a:r>
                        <a:rPr lang="ko-KR" altLang="en-US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 농촌자연환경을 체험함</a:t>
                      </a:r>
                      <a:r>
                        <a:rPr lang="en-US" altLang="ko-KR" sz="2000" b="1" dirty="0">
                          <a:solidFill>
                            <a:srgbClr val="000000"/>
                          </a:solidFill>
                          <a:latin typeface="바탕"/>
                        </a:rPr>
                        <a:t>.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55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(5)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3786214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자연생태환경탐사활동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3" name="_x92800176" descr="EMB000009c0118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30" y="1357298"/>
            <a:ext cx="2822575" cy="1871663"/>
          </a:xfrm>
          <a:prstGeom prst="rect">
            <a:avLst/>
          </a:prstGeom>
          <a:noFill/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5" name="_x92875008" descr="EMB000009c0118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26" y="1428736"/>
            <a:ext cx="2822575" cy="1871663"/>
          </a:xfrm>
          <a:prstGeom prst="rect">
            <a:avLst/>
          </a:prstGeom>
          <a:noFill/>
        </p:spPr>
      </p:pic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7" name="_x92800496" descr="EMB000009c011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092" y="3857628"/>
            <a:ext cx="2822575" cy="1871663"/>
          </a:xfrm>
          <a:prstGeom prst="rect">
            <a:avLst/>
          </a:prstGeom>
          <a:noFill/>
        </p:spPr>
      </p:pic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19" name="_x93088680" descr="EMB000009c0119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1760" y="1428736"/>
            <a:ext cx="2822575" cy="1871663"/>
          </a:xfrm>
          <a:prstGeom prst="rect">
            <a:avLst/>
          </a:prstGeom>
          <a:noFill/>
        </p:spPr>
      </p:pic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21" name="_x93070264" descr="EMB000009c0119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8488" y="3929066"/>
            <a:ext cx="2822575" cy="1871663"/>
          </a:xfrm>
          <a:prstGeom prst="rect">
            <a:avLst/>
          </a:prstGeom>
          <a:noFill/>
        </p:spPr>
      </p:pic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4523" name="_x92800496" descr="EMB000009c0119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81760" y="4000504"/>
            <a:ext cx="2822575" cy="18716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(6)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3786214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자연생태환경탐사활동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61" name="_x93076736" descr="EMB000009c0119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06" y="1428736"/>
            <a:ext cx="2822575" cy="1871663"/>
          </a:xfrm>
          <a:prstGeom prst="rect">
            <a:avLst/>
          </a:prstGeom>
          <a:noFill/>
        </p:spPr>
      </p:pic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65" name="_x93088680" descr="EMB000009c0119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9992" y="1500174"/>
            <a:ext cx="2822575" cy="1871663"/>
          </a:xfrm>
          <a:prstGeom prst="rect">
            <a:avLst/>
          </a:prstGeom>
          <a:noFill/>
        </p:spPr>
      </p:pic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69" name="_x92893544" descr="EMB000009c011a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10388" y="1500174"/>
            <a:ext cx="2822575" cy="1871663"/>
          </a:xfrm>
          <a:prstGeom prst="rect">
            <a:avLst/>
          </a:prstGeom>
          <a:noFill/>
        </p:spPr>
      </p:pic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71" name="_x92944296" descr="EMB000009c011a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67116" y="4000504"/>
            <a:ext cx="2822575" cy="1871663"/>
          </a:xfrm>
          <a:prstGeom prst="rect">
            <a:avLst/>
          </a:prstGeom>
          <a:noFill/>
        </p:spPr>
      </p:pic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73" name="_x92964168" descr="EMB000009c011a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8950" y="4000504"/>
            <a:ext cx="2822575" cy="1871663"/>
          </a:xfrm>
          <a:prstGeom prst="rect">
            <a:avLst/>
          </a:prstGeom>
          <a:noFill/>
        </p:spPr>
      </p:pic>
      <p:sp>
        <p:nvSpPr>
          <p:cNvPr id="66576" name="Rectangle 1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6575" name="_x92878976" descr="EMB000009c011bb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0968" y="3929066"/>
            <a:ext cx="2822575" cy="18716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(7)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2928958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심성훈련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585" name="_x92949680" descr="EMB000009c011a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20" y="1571612"/>
            <a:ext cx="3357586" cy="2226432"/>
          </a:xfrm>
          <a:prstGeom prst="rect">
            <a:avLst/>
          </a:prstGeom>
          <a:noFill/>
        </p:spPr>
      </p:pic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587" name="_x93081504" descr="EMB000009c011b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0190" y="1571612"/>
            <a:ext cx="3231978" cy="2143140"/>
          </a:xfrm>
          <a:prstGeom prst="rect">
            <a:avLst/>
          </a:prstGeom>
          <a:noFill/>
        </p:spPr>
      </p:pic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589" name="_x47412352" descr="EMB000009c011b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9596" y="4000504"/>
            <a:ext cx="3143272" cy="2084319"/>
          </a:xfrm>
          <a:prstGeom prst="rect">
            <a:avLst/>
          </a:prstGeom>
          <a:noFill/>
        </p:spPr>
      </p:pic>
      <p:sp>
        <p:nvSpPr>
          <p:cNvPr id="67592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7591" name="_x92949680" descr="EMB000009c011b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81628" y="3786190"/>
            <a:ext cx="3214710" cy="241193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(8)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3786214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어르신 초청 마을잔치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09" name="_x92760896" descr="EMB000009c011b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092" y="1357298"/>
            <a:ext cx="2822575" cy="1871663"/>
          </a:xfrm>
          <a:prstGeom prst="rect">
            <a:avLst/>
          </a:prstGeom>
          <a:noFill/>
        </p:spPr>
      </p:pic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11" name="_x93073080" descr="EMB000009c011c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9926" y="1428736"/>
            <a:ext cx="2822575" cy="1871663"/>
          </a:xfrm>
          <a:prstGeom prst="rect">
            <a:avLst/>
          </a:prstGeom>
          <a:noFill/>
        </p:spPr>
      </p:pic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13" name="_x93282808" descr="EMB000009c011c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3198" y="1428736"/>
            <a:ext cx="2822575" cy="1871663"/>
          </a:xfrm>
          <a:prstGeom prst="rect">
            <a:avLst/>
          </a:prstGeom>
          <a:noFill/>
        </p:spPr>
      </p:pic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15" name="_x93304032" descr="EMB000009c011c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9530" y="3714752"/>
            <a:ext cx="2822575" cy="1871663"/>
          </a:xfrm>
          <a:prstGeom prst="rect">
            <a:avLst/>
          </a:prstGeom>
          <a:noFill/>
        </p:spPr>
      </p:pic>
      <p:sp>
        <p:nvSpPr>
          <p:cNvPr id="6861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17" name="_x92800496" descr="EMB000009c011c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09926" y="3714752"/>
            <a:ext cx="2822575" cy="1871663"/>
          </a:xfrm>
          <a:prstGeom prst="rect">
            <a:avLst/>
          </a:prstGeom>
          <a:noFill/>
        </p:spPr>
      </p:pic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8619" name="_x92810360" descr="EMB000009c011c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24636" y="3786190"/>
            <a:ext cx="2822575" cy="18716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(9)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3786214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성과 보고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표창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3" name="_x93075264" descr="EMB000009c011d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406" y="1357298"/>
            <a:ext cx="2822575" cy="1871663"/>
          </a:xfrm>
          <a:prstGeom prst="rect">
            <a:avLst/>
          </a:prstGeom>
          <a:noFill/>
        </p:spPr>
      </p:pic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5" name="_x93304032" descr="EMB000009c011d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67116" y="1500174"/>
            <a:ext cx="2822575" cy="1871663"/>
          </a:xfrm>
          <a:prstGeom prst="rect">
            <a:avLst/>
          </a:prstGeom>
          <a:noFill/>
        </p:spPr>
      </p:pic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7" name="_x92967880" descr="EMB000009c011d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8950" y="1500174"/>
            <a:ext cx="2822575" cy="1884363"/>
          </a:xfrm>
          <a:prstGeom prst="rect">
            <a:avLst/>
          </a:prstGeom>
          <a:noFill/>
        </p:spPr>
      </p:pic>
      <p:sp>
        <p:nvSpPr>
          <p:cNvPr id="6964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39" name="_x47521720" descr="EMB000009c011d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406" y="3857628"/>
            <a:ext cx="2822575" cy="1871663"/>
          </a:xfrm>
          <a:prstGeom prst="rect">
            <a:avLst/>
          </a:prstGeom>
          <a:noFill/>
        </p:spPr>
      </p:pic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41" name="_x93069600" descr="EMB000009c011d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67116" y="3571876"/>
            <a:ext cx="2822575" cy="2490788"/>
          </a:xfrm>
          <a:prstGeom prst="rect">
            <a:avLst/>
          </a:prstGeom>
          <a:noFill/>
        </p:spPr>
      </p:pic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9643" name="_x92947200" descr="EMB000009c011d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10388" y="3714752"/>
            <a:ext cx="2822575" cy="20955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2398" y="428604"/>
            <a:ext cx="5643602" cy="404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333" name="Text Box 2"/>
          <p:cNvSpPr txBox="1">
            <a:spLocks noChangeArrowheads="1"/>
          </p:cNvSpPr>
          <p:nvPr/>
        </p:nvSpPr>
        <p:spPr bwMode="auto">
          <a:xfrm>
            <a:off x="34924" y="0"/>
            <a:ext cx="8132786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0" lang="ko-KR" altLang="en-US" sz="2800" b="1" dirty="0" smtClean="0">
                <a:latin typeface="맑은 고딕" pitchFamily="50" charset="-127"/>
                <a:ea typeface="맑은 고딕" pitchFamily="50" charset="-127"/>
              </a:rPr>
              <a:t> 주요활동결과보고</a:t>
            </a:r>
            <a:r>
              <a:rPr kumimoji="0" lang="en-US" altLang="ko-KR" sz="28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(10)</a:t>
            </a:r>
            <a:r>
              <a:rPr kumimoji="0"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ko-KR" altLang="en-US" sz="28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5" name="직사각형 14"/>
          <p:cNvSpPr/>
          <p:nvPr/>
        </p:nvSpPr>
        <p:spPr bwMode="auto">
          <a:xfrm>
            <a:off x="238092" y="642918"/>
            <a:ext cx="5500726" cy="50006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800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성과 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+mn-ea"/>
              </a:rPr>
              <a:t>보고 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+mn-ea"/>
              </a:rPr>
              <a:t>(</a:t>
            </a:r>
            <a:r>
              <a:rPr lang="ko-KR" altLang="en-US" sz="2800" b="1" dirty="0" err="1" smtClean="0">
                <a:solidFill>
                  <a:srgbClr val="FF0000"/>
                </a:solidFill>
                <a:latin typeface="+mn-ea"/>
                <a:ea typeface="+mn-ea"/>
              </a:rPr>
              <a:t>창의적체험활동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endParaRPr lang="ko-KR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6451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0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6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18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8" name="Rectangle 6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40" name="Rectangle 8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44" name="Rectangle 1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25" y="2928934"/>
            <a:ext cx="6524625" cy="33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4" name="TextBox 43"/>
          <p:cNvSpPr txBox="1"/>
          <p:nvPr/>
        </p:nvSpPr>
        <p:spPr>
          <a:xfrm>
            <a:off x="452406" y="1500174"/>
            <a:ext cx="34290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창의 인재 육성을 위한</a:t>
            </a:r>
            <a:endParaRPr lang="en-US" altLang="ko-KR" sz="20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ko-KR" altLang="en-US" sz="2000" b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대학입시제도의 변화</a:t>
            </a:r>
            <a:endParaRPr lang="en-US" altLang="ko-KR" sz="2000" b="1" dirty="0" smtClean="0">
              <a:solidFill>
                <a:srgbClr val="0033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줄무늬가 있는 오른쪽 화살표 44"/>
          <p:cNvSpPr/>
          <p:nvPr/>
        </p:nvSpPr>
        <p:spPr bwMode="auto">
          <a:xfrm>
            <a:off x="881034" y="2285992"/>
            <a:ext cx="1071570" cy="500066"/>
          </a:xfrm>
          <a:prstGeom prst="stripedRightArrow">
            <a:avLst/>
          </a:prstGeom>
          <a:solidFill>
            <a:srgbClr val="6530FA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latinLnBrk="0"/>
            <a:endParaRPr lang="ko-KR" altLang="en-US" sz="1600" b="1" dirty="0">
              <a:latin typeface="+mn-ea"/>
              <a:ea typeface="+mn-ea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66918" y="2428868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교육방법의 변화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074" name="Picture 4" descr="C:\Users\wsho\Desktop\3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78" y="1357298"/>
            <a:ext cx="9729788" cy="439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내용 개체 틀 1"/>
          <p:cNvSpPr>
            <a:spLocks noGrp="1"/>
          </p:cNvSpPr>
          <p:nvPr>
            <p:ph sz="quarter" idx="4294967295"/>
          </p:nvPr>
        </p:nvSpPr>
        <p:spPr>
          <a:xfrm>
            <a:off x="530695" y="715480"/>
            <a:ext cx="6928402" cy="600164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31750">
              <a:bevelT w="0" h="38100"/>
              <a:contourClr>
                <a:srgbClr val="355925"/>
              </a:contourClr>
            </a:sp3d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1. </a:t>
            </a:r>
            <a:r>
              <a:rPr kumimoji="0" lang="ko-KR" altLang="en-US" sz="3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창의적 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체험활동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88900" dist="38100" dir="2400000" algn="tl">
                  <a:srgbClr val="000000"/>
                </a:outerShdw>
              </a:effectLst>
              <a:uLnTx/>
              <a:uFillTx/>
              <a:latin typeface="Rix고딕 B" pitchFamily="18" charset="-127"/>
              <a:ea typeface="Rix고딕 B" pitchFamily="18" charset="-127"/>
              <a:cs typeface="+mn-cs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098" name="Picture 2" descr="C:\Users\wsho\Desktop\5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57325"/>
            <a:ext cx="98631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내용 개체 틀 1"/>
          <p:cNvSpPr>
            <a:spLocks noGrp="1"/>
          </p:cNvSpPr>
          <p:nvPr>
            <p:ph sz="quarter" idx="4294967295"/>
          </p:nvPr>
        </p:nvSpPr>
        <p:spPr>
          <a:xfrm>
            <a:off x="530695" y="715480"/>
            <a:ext cx="6928402" cy="600164"/>
          </a:xfrm>
          <a:prstGeom prst="rect">
            <a:avLst/>
          </a:prstGeom>
          <a:noFill/>
          <a:ln w="9525" cmpd="sng">
            <a:noFill/>
            <a:prstDash val="solid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31750">
              <a:bevelT w="0" h="38100"/>
              <a:contourClr>
                <a:srgbClr val="355925"/>
              </a:contourClr>
            </a:sp3d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3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2. </a:t>
            </a:r>
            <a:r>
              <a:rPr kumimoji="0" lang="ko-KR" altLang="en-US" sz="3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창의적 체험활동 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88900" dist="38100" dir="2400000" algn="tl">
                    <a:srgbClr val="000000"/>
                  </a:outerShdw>
                </a:effectLst>
                <a:uLnTx/>
                <a:uFillTx/>
                <a:latin typeface="Rix고딕 B" pitchFamily="18" charset="-127"/>
                <a:ea typeface="Rix고딕 B" pitchFamily="18" charset="-127"/>
                <a:cs typeface="+mn-cs"/>
              </a:rPr>
              <a:t>영역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88900" dist="38100" dir="2400000" algn="tl">
                  <a:srgbClr val="000000"/>
                </a:outerShdw>
              </a:effectLst>
              <a:uLnTx/>
              <a:uFillTx/>
              <a:latin typeface="Rix고딕 B" pitchFamily="18" charset="-127"/>
              <a:ea typeface="Rix고딕 B" pitchFamily="18" charset="-127"/>
              <a:cs typeface="+mn-cs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7"/>
          <p:cNvGrpSpPr>
            <a:grpSpLocks/>
          </p:cNvGrpSpPr>
          <p:nvPr/>
        </p:nvGrpSpPr>
        <p:grpSpPr bwMode="auto">
          <a:xfrm>
            <a:off x="523844" y="571480"/>
            <a:ext cx="8715436" cy="5429288"/>
            <a:chOff x="142844" y="285728"/>
            <a:chExt cx="8858312" cy="6286544"/>
          </a:xfrm>
        </p:grpSpPr>
        <p:pic>
          <p:nvPicPr>
            <p:cNvPr id="76803" name="Picture 3" descr="C:\Documents and Settings\Administrator\My Documents\My Pictures\탐플랫5.JPG"/>
            <p:cNvPicPr>
              <a:picLocks noChangeAspect="1" noChangeArrowheads="1"/>
            </p:cNvPicPr>
            <p:nvPr/>
          </p:nvPicPr>
          <p:blipFill>
            <a:blip r:embed="rId2" cstate="print"/>
            <a:srcRect t="6201"/>
            <a:stretch>
              <a:fillRect/>
            </a:stretch>
          </p:blipFill>
          <p:spPr bwMode="auto">
            <a:xfrm>
              <a:off x="192805" y="340232"/>
              <a:ext cx="8770146" cy="6179804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</p:spPr>
        </p:pic>
        <p:sp>
          <p:nvSpPr>
            <p:cNvPr id="6" name="모서리가 둥근 직사각형 5"/>
            <p:cNvSpPr/>
            <p:nvPr/>
          </p:nvSpPr>
          <p:spPr>
            <a:xfrm>
              <a:off x="142844" y="285728"/>
              <a:ext cx="8858312" cy="6286544"/>
            </a:xfrm>
            <a:prstGeom prst="roundRect">
              <a:avLst>
                <a:gd name="adj" fmla="val 1498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1547813" y="2357438"/>
            <a:ext cx="68103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4000" dirty="0" smtClean="0">
                <a:solidFill>
                  <a:srgbClr val="007FAC"/>
                </a:solidFill>
                <a:latin typeface="HY견고딕" pitchFamily="18" charset="-127"/>
                <a:ea typeface="HY견고딕" pitchFamily="18" charset="-127"/>
              </a:rPr>
              <a:t>입학사정관 전형 </a:t>
            </a:r>
            <a:endParaRPr lang="en-US" altLang="ko-KR" sz="4000" dirty="0">
              <a:solidFill>
                <a:srgbClr val="007FAC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ct val="50000"/>
              </a:spcBef>
            </a:pPr>
            <a:r>
              <a:rPr lang="ko-KR" altLang="en-US" sz="4000" dirty="0">
                <a:solidFill>
                  <a:srgbClr val="007FAC"/>
                </a:solidFill>
                <a:latin typeface="HY견고딕" pitchFamily="18" charset="-127"/>
                <a:ea typeface="HY견고딕" pitchFamily="18" charset="-127"/>
              </a:rPr>
              <a:t>선발 방법 및 전형 요소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1246"/>
          <p:cNvSpPr>
            <a:spLocks noChangeArrowheads="1"/>
          </p:cNvSpPr>
          <p:nvPr/>
        </p:nvSpPr>
        <p:spPr bwMode="auto">
          <a:xfrm>
            <a:off x="975123" y="4365625"/>
            <a:ext cx="8346148" cy="395288"/>
          </a:xfrm>
          <a:prstGeom prst="flowChartAlternateProcess">
            <a:avLst/>
          </a:prstGeom>
          <a:solidFill>
            <a:srgbClr val="000000">
              <a:alpha val="7215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16946" y="157163"/>
            <a:ext cx="62755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입학사정관전형 선발 방법 및 전형 요소</a:t>
            </a:r>
          </a:p>
        </p:txBody>
      </p:sp>
      <p:sp>
        <p:nvSpPr>
          <p:cNvPr id="18486" name="AutoShape 54"/>
          <p:cNvSpPr>
            <a:spLocks noChangeArrowheads="1"/>
          </p:cNvSpPr>
          <p:nvPr/>
        </p:nvSpPr>
        <p:spPr bwMode="auto">
          <a:xfrm flipV="1">
            <a:off x="584729" y="1093789"/>
            <a:ext cx="116946" cy="98425"/>
          </a:xfrm>
          <a:prstGeom prst="homePlate">
            <a:avLst>
              <a:gd name="adj" fmla="val 0"/>
            </a:avLst>
          </a:prstGeom>
          <a:solidFill>
            <a:srgbClr val="6600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 algn="ctr">
              <a:defRPr/>
            </a:pPr>
            <a:endParaRPr lang="en-US" altLang="ko-KR" sz="200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353" name="Text Box 55"/>
          <p:cNvSpPr txBox="1">
            <a:spLocks noChangeArrowheads="1"/>
          </p:cNvSpPr>
          <p:nvPr/>
        </p:nvSpPr>
        <p:spPr bwMode="auto">
          <a:xfrm>
            <a:off x="663840" y="942976"/>
            <a:ext cx="2340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000">
                <a:latin typeface="HY견고딕" pitchFamily="18" charset="-127"/>
                <a:ea typeface="HY견고딕" pitchFamily="18" charset="-127"/>
              </a:rPr>
              <a:t>선발 방법</a:t>
            </a:r>
            <a:r>
              <a:rPr lang="en-US" altLang="ko-KR" sz="200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>
                <a:latin typeface="HY견고딕" pitchFamily="18" charset="-127"/>
                <a:ea typeface="HY견고딕" pitchFamily="18" charset="-127"/>
              </a:rPr>
              <a:t>절차</a:t>
            </a:r>
            <a:r>
              <a:rPr lang="en-US" altLang="ko-KR" sz="2000"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grpSp>
        <p:nvGrpSpPr>
          <p:cNvPr id="2" name="Group 103"/>
          <p:cNvGrpSpPr>
            <a:grpSpLocks/>
          </p:cNvGrpSpPr>
          <p:nvPr/>
        </p:nvGrpSpPr>
        <p:grpSpPr bwMode="auto">
          <a:xfrm>
            <a:off x="2650200" y="1338264"/>
            <a:ext cx="1912408" cy="2663825"/>
            <a:chOff x="1541" y="888"/>
            <a:chExt cx="1112" cy="1678"/>
          </a:xfrm>
        </p:grpSpPr>
        <p:sp>
          <p:nvSpPr>
            <p:cNvPr id="17456" name="AutoShape 82"/>
            <p:cNvSpPr>
              <a:spLocks noChangeArrowheads="1"/>
            </p:cNvSpPr>
            <p:nvPr/>
          </p:nvSpPr>
          <p:spPr bwMode="auto">
            <a:xfrm>
              <a:off x="1541" y="1250"/>
              <a:ext cx="1011" cy="1316"/>
            </a:xfrm>
            <a:prstGeom prst="roundRect">
              <a:avLst>
                <a:gd name="adj" fmla="val 7477"/>
              </a:avLst>
            </a:prstGeom>
            <a:solidFill>
              <a:srgbClr val="009900">
                <a:alpha val="20000"/>
              </a:srgbClr>
            </a:solidFill>
            <a:ln w="9525">
              <a:solidFill>
                <a:srgbClr val="B2B2B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57" name="Text Box 83"/>
            <p:cNvSpPr txBox="1">
              <a:spLocks noChangeArrowheads="1"/>
            </p:cNvSpPr>
            <p:nvPr/>
          </p:nvSpPr>
          <p:spPr bwMode="auto">
            <a:xfrm>
              <a:off x="1634" y="1392"/>
              <a:ext cx="1019" cy="1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자격심사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학생부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자기소개서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추천서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수능성적 등</a:t>
              </a:r>
            </a:p>
          </p:txBody>
        </p:sp>
        <p:sp>
          <p:nvSpPr>
            <p:cNvPr id="18505" name="Rectangle 73"/>
            <p:cNvSpPr>
              <a:spLocks noChangeArrowheads="1"/>
            </p:cNvSpPr>
            <p:nvPr/>
          </p:nvSpPr>
          <p:spPr bwMode="auto">
            <a:xfrm>
              <a:off x="1547" y="1069"/>
              <a:ext cx="997" cy="318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 w="381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서류심사</a:t>
              </a:r>
            </a:p>
          </p:txBody>
        </p:sp>
        <p:pic>
          <p:nvPicPr>
            <p:cNvPr id="17459" name="Picture 57" descr="23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45" y="888"/>
              <a:ext cx="359" cy="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60" name="Oval 84"/>
            <p:cNvSpPr>
              <a:spLocks noChangeArrowheads="1"/>
            </p:cNvSpPr>
            <p:nvPr/>
          </p:nvSpPr>
          <p:spPr bwMode="auto">
            <a:xfrm>
              <a:off x="1610" y="1456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61" name="Oval 85"/>
            <p:cNvSpPr>
              <a:spLocks noChangeArrowheads="1"/>
            </p:cNvSpPr>
            <p:nvPr/>
          </p:nvSpPr>
          <p:spPr bwMode="auto">
            <a:xfrm>
              <a:off x="1610" y="1665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62" name="Oval 86"/>
            <p:cNvSpPr>
              <a:spLocks noChangeArrowheads="1"/>
            </p:cNvSpPr>
            <p:nvPr/>
          </p:nvSpPr>
          <p:spPr bwMode="auto">
            <a:xfrm>
              <a:off x="1610" y="1891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63" name="Oval 87"/>
            <p:cNvSpPr>
              <a:spLocks noChangeArrowheads="1"/>
            </p:cNvSpPr>
            <p:nvPr/>
          </p:nvSpPr>
          <p:spPr bwMode="auto">
            <a:xfrm>
              <a:off x="1610" y="2118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64" name="Oval 88"/>
            <p:cNvSpPr>
              <a:spLocks noChangeArrowheads="1"/>
            </p:cNvSpPr>
            <p:nvPr/>
          </p:nvSpPr>
          <p:spPr bwMode="auto">
            <a:xfrm>
              <a:off x="1610" y="2345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Group 105"/>
          <p:cNvGrpSpPr>
            <a:grpSpLocks/>
          </p:cNvGrpSpPr>
          <p:nvPr/>
        </p:nvGrpSpPr>
        <p:grpSpPr bwMode="auto">
          <a:xfrm>
            <a:off x="7684030" y="2058988"/>
            <a:ext cx="2027635" cy="1223962"/>
            <a:chOff x="4468" y="1342"/>
            <a:chExt cx="1179" cy="771"/>
          </a:xfrm>
        </p:grpSpPr>
        <p:sp>
          <p:nvSpPr>
            <p:cNvPr id="17453" name="Rectangle 94"/>
            <p:cNvSpPr>
              <a:spLocks noChangeArrowheads="1"/>
            </p:cNvSpPr>
            <p:nvPr/>
          </p:nvSpPr>
          <p:spPr bwMode="auto">
            <a:xfrm>
              <a:off x="4558" y="1569"/>
              <a:ext cx="1089" cy="272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rgbClr val="0099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최종선발</a:t>
              </a:r>
            </a:p>
          </p:txBody>
        </p:sp>
        <p:pic>
          <p:nvPicPr>
            <p:cNvPr id="17454" name="Picture 4" descr="E:\모음\2\ACUARELA SCHOOL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-772500">
              <a:off x="4468" y="1342"/>
              <a:ext cx="502" cy="5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55" name="Rectangle 96"/>
            <p:cNvSpPr>
              <a:spLocks noChangeArrowheads="1"/>
            </p:cNvSpPr>
            <p:nvPr/>
          </p:nvSpPr>
          <p:spPr bwMode="auto">
            <a:xfrm>
              <a:off x="4558" y="1841"/>
              <a:ext cx="1089" cy="27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99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합격자 결정</a:t>
              </a:r>
            </a:p>
          </p:txBody>
        </p:sp>
      </p:grpSp>
      <p:sp>
        <p:nvSpPr>
          <p:cNvPr id="14378" name="AutoShape 97"/>
          <p:cNvSpPr>
            <a:spLocks noChangeArrowheads="1"/>
          </p:cNvSpPr>
          <p:nvPr/>
        </p:nvSpPr>
        <p:spPr bwMode="auto">
          <a:xfrm>
            <a:off x="2221972" y="2346325"/>
            <a:ext cx="390393" cy="503238"/>
          </a:xfrm>
          <a:prstGeom prst="rightArrow">
            <a:avLst>
              <a:gd name="adj1" fmla="val 65296"/>
              <a:gd name="adj2" fmla="val 48898"/>
            </a:avLst>
          </a:prstGeom>
          <a:solidFill>
            <a:srgbClr val="777777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379" name="AutoShape 98"/>
          <p:cNvSpPr>
            <a:spLocks noChangeArrowheads="1"/>
          </p:cNvSpPr>
          <p:nvPr/>
        </p:nvSpPr>
        <p:spPr bwMode="auto">
          <a:xfrm>
            <a:off x="4447382" y="3138489"/>
            <a:ext cx="390393" cy="503237"/>
          </a:xfrm>
          <a:prstGeom prst="rightArrow">
            <a:avLst>
              <a:gd name="adj1" fmla="val 65296"/>
              <a:gd name="adj2" fmla="val 48898"/>
            </a:avLst>
          </a:prstGeom>
          <a:solidFill>
            <a:srgbClr val="777777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380" name="AutoShape 99"/>
          <p:cNvSpPr>
            <a:spLocks noChangeArrowheads="1"/>
          </p:cNvSpPr>
          <p:nvPr/>
        </p:nvSpPr>
        <p:spPr bwMode="auto">
          <a:xfrm>
            <a:off x="7293637" y="2635250"/>
            <a:ext cx="390392" cy="503238"/>
          </a:xfrm>
          <a:prstGeom prst="rightArrow">
            <a:avLst>
              <a:gd name="adj1" fmla="val 65296"/>
              <a:gd name="adj2" fmla="val 48898"/>
            </a:avLst>
          </a:prstGeom>
          <a:solidFill>
            <a:srgbClr val="777777"/>
          </a:solidFill>
          <a:ln w="9525">
            <a:solidFill>
              <a:srgbClr val="96969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" name="Group 104"/>
          <p:cNvGrpSpPr>
            <a:grpSpLocks/>
          </p:cNvGrpSpPr>
          <p:nvPr/>
        </p:nvGrpSpPr>
        <p:grpSpPr bwMode="auto">
          <a:xfrm>
            <a:off x="4949561" y="1125538"/>
            <a:ext cx="2624402" cy="2876550"/>
            <a:chOff x="2878" y="754"/>
            <a:chExt cx="1526" cy="1812"/>
          </a:xfrm>
        </p:grpSpPr>
        <p:sp>
          <p:nvSpPr>
            <p:cNvPr id="17446" name="AutoShape 89"/>
            <p:cNvSpPr>
              <a:spLocks noChangeArrowheads="1"/>
            </p:cNvSpPr>
            <p:nvPr/>
          </p:nvSpPr>
          <p:spPr bwMode="auto">
            <a:xfrm>
              <a:off x="2878" y="1250"/>
              <a:ext cx="1317" cy="1316"/>
            </a:xfrm>
            <a:prstGeom prst="roundRect">
              <a:avLst>
                <a:gd name="adj" fmla="val 7477"/>
              </a:avLst>
            </a:prstGeom>
            <a:solidFill>
              <a:srgbClr val="009900">
                <a:alpha val="20000"/>
              </a:srgbClr>
            </a:solidFill>
            <a:ln w="9525">
              <a:solidFill>
                <a:srgbClr val="B2B2B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506" name="Rectangle 74"/>
            <p:cNvSpPr>
              <a:spLocks noChangeArrowheads="1"/>
            </p:cNvSpPr>
            <p:nvPr/>
          </p:nvSpPr>
          <p:spPr bwMode="auto">
            <a:xfrm>
              <a:off x="2880" y="1069"/>
              <a:ext cx="1315" cy="318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 w="381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심층면접</a:t>
              </a:r>
              <a:r>
                <a:rPr lang="en-US" altLang="ko-KR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/</a:t>
              </a:r>
              <a:r>
                <a:rPr lang="ko-KR" altLang="en-US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토론</a:t>
              </a:r>
            </a:p>
          </p:txBody>
        </p:sp>
        <p:sp>
          <p:nvSpPr>
            <p:cNvPr id="17448" name="Text Box 90"/>
            <p:cNvSpPr txBox="1">
              <a:spLocks noChangeArrowheads="1"/>
            </p:cNvSpPr>
            <p:nvPr/>
          </p:nvSpPr>
          <p:spPr bwMode="auto">
            <a:xfrm>
              <a:off x="2925" y="1430"/>
              <a:ext cx="1361" cy="9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잠재력</a:t>
              </a:r>
              <a:r>
                <a:rPr lang="en-US" altLang="ko-KR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창의성</a:t>
              </a:r>
              <a:r>
                <a:rPr lang="en-US" altLang="ko-KR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</a:p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소질</a:t>
              </a:r>
              <a:r>
                <a:rPr lang="en-US" altLang="ko-KR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사고력 등 </a:t>
              </a:r>
            </a:p>
            <a:p>
              <a:pPr>
                <a:lnSpc>
                  <a:spcPct val="60000"/>
                </a:lnSpc>
                <a:spcBef>
                  <a:spcPct val="50000"/>
                </a:spcBef>
              </a:pPr>
              <a:r>
                <a:rPr lang="ko-KR" altLang="en-US">
                  <a:solidFill>
                    <a:srgbClr val="FF0000"/>
                  </a:solidFill>
                  <a:latin typeface="HY견고딕" pitchFamily="18" charset="-127"/>
                  <a:ea typeface="HY견고딕" pitchFamily="18" charset="-127"/>
                </a:rPr>
                <a:t>파악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인성 및 적성 파악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교육 환경 조사 등</a:t>
              </a:r>
            </a:p>
          </p:txBody>
        </p:sp>
        <p:sp>
          <p:nvSpPr>
            <p:cNvPr id="17449" name="Oval 91"/>
            <p:cNvSpPr>
              <a:spLocks noChangeArrowheads="1"/>
            </p:cNvSpPr>
            <p:nvPr/>
          </p:nvSpPr>
          <p:spPr bwMode="auto">
            <a:xfrm>
              <a:off x="2907" y="1456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50" name="Oval 92"/>
            <p:cNvSpPr>
              <a:spLocks noChangeArrowheads="1"/>
            </p:cNvSpPr>
            <p:nvPr/>
          </p:nvSpPr>
          <p:spPr bwMode="auto">
            <a:xfrm>
              <a:off x="2907" y="2062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51" name="Oval 93"/>
            <p:cNvSpPr>
              <a:spLocks noChangeArrowheads="1"/>
            </p:cNvSpPr>
            <p:nvPr/>
          </p:nvSpPr>
          <p:spPr bwMode="auto">
            <a:xfrm>
              <a:off x="2907" y="2288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17452" name="Picture 7" descr="C:\Documents and Settings\손님\My Documents\My Pictures\Microsoft Clip Organizer\j0433934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70" y="754"/>
              <a:ext cx="534" cy="5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" name="Group 102"/>
          <p:cNvGrpSpPr>
            <a:grpSpLocks/>
          </p:cNvGrpSpPr>
          <p:nvPr/>
        </p:nvGrpSpPr>
        <p:grpSpPr bwMode="auto">
          <a:xfrm>
            <a:off x="428229" y="1423988"/>
            <a:ext cx="1893490" cy="2578100"/>
            <a:chOff x="249" y="942"/>
            <a:chExt cx="1101" cy="1624"/>
          </a:xfrm>
        </p:grpSpPr>
        <p:sp>
          <p:nvSpPr>
            <p:cNvPr id="17436" name="AutoShape 75"/>
            <p:cNvSpPr>
              <a:spLocks noChangeArrowheads="1"/>
            </p:cNvSpPr>
            <p:nvPr/>
          </p:nvSpPr>
          <p:spPr bwMode="auto">
            <a:xfrm>
              <a:off x="249" y="1250"/>
              <a:ext cx="998" cy="1316"/>
            </a:xfrm>
            <a:prstGeom prst="roundRect">
              <a:avLst>
                <a:gd name="adj" fmla="val 7477"/>
              </a:avLst>
            </a:prstGeom>
            <a:solidFill>
              <a:srgbClr val="009900">
                <a:alpha val="20000"/>
              </a:srgbClr>
            </a:solidFill>
            <a:ln w="9525">
              <a:solidFill>
                <a:srgbClr val="B2B2B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8504" name="Rectangle 72"/>
            <p:cNvSpPr>
              <a:spLocks noChangeArrowheads="1"/>
            </p:cNvSpPr>
            <p:nvPr/>
          </p:nvSpPr>
          <p:spPr bwMode="auto">
            <a:xfrm>
              <a:off x="249" y="1045"/>
              <a:ext cx="998" cy="318"/>
            </a:xfrm>
            <a:prstGeom prst="rect">
              <a:avLst/>
            </a:prstGeom>
            <a:solidFill>
              <a:schemeClr val="tx2">
                <a:lumMod val="95000"/>
                <a:lumOff val="5000"/>
              </a:schemeClr>
            </a:solidFill>
            <a:ln w="38100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r>
                <a:rPr lang="ko-KR" altLang="en-US" dirty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사전공지</a:t>
              </a:r>
            </a:p>
          </p:txBody>
        </p:sp>
        <p:sp>
          <p:nvSpPr>
            <p:cNvPr id="17438" name="Text Box 76"/>
            <p:cNvSpPr txBox="1">
              <a:spLocks noChangeArrowheads="1"/>
            </p:cNvSpPr>
            <p:nvPr/>
          </p:nvSpPr>
          <p:spPr bwMode="auto">
            <a:xfrm>
              <a:off x="273" y="1392"/>
              <a:ext cx="1019" cy="10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ko-KR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전형취지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 지원자격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 선발기준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 선발방법</a:t>
              </a:r>
            </a:p>
            <a:p>
              <a:pPr>
                <a:lnSpc>
                  <a:spcPct val="80000"/>
                </a:lnSpc>
                <a:spcBef>
                  <a:spcPct val="50000"/>
                </a:spcBef>
              </a:pPr>
              <a:r>
                <a:rPr lang="ko-KR" altLang="en-US">
                  <a:latin typeface="HY견고딕" pitchFamily="18" charset="-127"/>
                  <a:ea typeface="HY견고딕" pitchFamily="18" charset="-127"/>
                </a:rPr>
                <a:t> 제출서류 등</a:t>
              </a:r>
            </a:p>
          </p:txBody>
        </p:sp>
        <p:sp>
          <p:nvSpPr>
            <p:cNvPr id="17439" name="Oval 77"/>
            <p:cNvSpPr>
              <a:spLocks noChangeArrowheads="1"/>
            </p:cNvSpPr>
            <p:nvPr/>
          </p:nvSpPr>
          <p:spPr bwMode="auto">
            <a:xfrm>
              <a:off x="295" y="1456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40" name="Oval 78"/>
            <p:cNvSpPr>
              <a:spLocks noChangeArrowheads="1"/>
            </p:cNvSpPr>
            <p:nvPr/>
          </p:nvSpPr>
          <p:spPr bwMode="auto">
            <a:xfrm>
              <a:off x="295" y="1665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41" name="Oval 79"/>
            <p:cNvSpPr>
              <a:spLocks noChangeArrowheads="1"/>
            </p:cNvSpPr>
            <p:nvPr/>
          </p:nvSpPr>
          <p:spPr bwMode="auto">
            <a:xfrm>
              <a:off x="295" y="1891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42" name="Oval 80"/>
            <p:cNvSpPr>
              <a:spLocks noChangeArrowheads="1"/>
            </p:cNvSpPr>
            <p:nvPr/>
          </p:nvSpPr>
          <p:spPr bwMode="auto">
            <a:xfrm>
              <a:off x="295" y="2118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7443" name="Oval 81"/>
            <p:cNvSpPr>
              <a:spLocks noChangeArrowheads="1"/>
            </p:cNvSpPr>
            <p:nvPr/>
          </p:nvSpPr>
          <p:spPr bwMode="auto">
            <a:xfrm>
              <a:off x="295" y="2345"/>
              <a:ext cx="45" cy="45"/>
            </a:xfrm>
            <a:prstGeom prst="ellipse">
              <a:avLst/>
            </a:prstGeom>
            <a:solidFill>
              <a:srgbClr val="009900"/>
            </a:solidFill>
            <a:ln w="6350">
              <a:solidFill>
                <a:srgbClr val="33CC33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ko-KR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1035" y="1024"/>
              <a:ext cx="225" cy="22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pic>
          <p:nvPicPr>
            <p:cNvPr id="17445" name="Picture 101" descr="E:\모음\2\ACUARELA TEXT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990" y="942"/>
              <a:ext cx="360" cy="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7421" name="Rectangle 45"/>
          <p:cNvSpPr>
            <a:spLocks noChangeArrowheads="1"/>
          </p:cNvSpPr>
          <p:nvPr/>
        </p:nvSpPr>
        <p:spPr bwMode="auto">
          <a:xfrm>
            <a:off x="0" y="2414588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graphicFrame>
        <p:nvGraphicFramePr>
          <p:cNvPr id="3202" name="Group 130"/>
          <p:cNvGraphicFramePr>
            <a:graphicFrameLocks noGrp="1"/>
          </p:cNvGraphicFramePr>
          <p:nvPr/>
        </p:nvGraphicFramePr>
        <p:xfrm>
          <a:off x="975123" y="4365625"/>
          <a:ext cx="8346148" cy="2087564"/>
        </p:xfrm>
        <a:graphic>
          <a:graphicData uri="http://schemas.openxmlformats.org/drawingml/2006/table">
            <a:tbl>
              <a:tblPr/>
              <a:tblGrid>
                <a:gridCol w="1403350"/>
                <a:gridCol w="6942798"/>
              </a:tblGrid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구분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대학 입학 전형 요소</a:t>
                      </a:r>
                    </a:p>
                  </a:txBody>
                  <a:tcPr marL="99060" marR="9906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고교차원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학교생활기록부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개인차원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지원동기서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학업계획서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교과외 활동상황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각종 수상 및 표창 자료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봉사활동 자격 및 경력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추천서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기타 대학의 장이 전형에 필요하다고 인정하는 자료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대학차원</a:t>
                      </a:r>
                      <a:endParaRPr kumimoji="1" lang="ko-KR" alt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논술고사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면접구술고사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실기실험고사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인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․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적성검사</a:t>
                      </a:r>
                      <a:r>
                        <a:rPr kumimoji="1" lang="en-US" altLang="ko-KR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신체검사 등</a:t>
                      </a:r>
                      <a:endParaRPr kumimoji="1" lang="ko-KR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99060" marR="99060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8512994" y="0"/>
            <a:ext cx="1393006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4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14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18486" grpId="0" animBg="1"/>
      <p:bldP spid="14353" grpId="0"/>
      <p:bldP spid="14378" grpId="0" animBg="1"/>
      <p:bldP spid="14379" grpId="0" animBg="1"/>
      <p:bldP spid="1438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5972836" y="4729163"/>
            <a:ext cx="3817939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435" name="AutoShape 2"/>
          <p:cNvSpPr>
            <a:spLocks noChangeArrowheads="1"/>
          </p:cNvSpPr>
          <p:nvPr/>
        </p:nvSpPr>
        <p:spPr bwMode="auto">
          <a:xfrm>
            <a:off x="455746" y="2097089"/>
            <a:ext cx="9047823" cy="3527425"/>
          </a:xfrm>
          <a:prstGeom prst="roundRect">
            <a:avLst>
              <a:gd name="adj" fmla="val 3690"/>
            </a:avLst>
          </a:prstGeom>
          <a:solidFill>
            <a:srgbClr val="99CC00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8436" name="AutoShape 1246"/>
          <p:cNvSpPr>
            <a:spLocks noChangeArrowheads="1"/>
          </p:cNvSpPr>
          <p:nvPr/>
        </p:nvSpPr>
        <p:spPr bwMode="auto">
          <a:xfrm>
            <a:off x="455746" y="1608139"/>
            <a:ext cx="9047823" cy="466725"/>
          </a:xfrm>
          <a:prstGeom prst="flowChartAlternateProcess">
            <a:avLst/>
          </a:prstGeom>
          <a:solidFill>
            <a:srgbClr val="000000">
              <a:alpha val="7215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37" name="Text Box 4"/>
          <p:cNvSpPr txBox="1">
            <a:spLocks noChangeArrowheads="1"/>
          </p:cNvSpPr>
          <p:nvPr/>
        </p:nvSpPr>
        <p:spPr bwMode="auto">
          <a:xfrm>
            <a:off x="116946" y="157163"/>
            <a:ext cx="62755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dirty="0" err="1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평가요소별</a:t>
            </a:r>
            <a:r>
              <a:rPr lang="ko-KR" altLang="en-US" sz="2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평가내용 및 평가자료 </a:t>
            </a:r>
            <a:r>
              <a:rPr lang="en-US" altLang="ko-KR" sz="2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2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8486" name="AutoShape 54"/>
          <p:cNvSpPr>
            <a:spLocks noChangeArrowheads="1"/>
          </p:cNvSpPr>
          <p:nvPr/>
        </p:nvSpPr>
        <p:spPr bwMode="auto">
          <a:xfrm flipV="1">
            <a:off x="584729" y="1238251"/>
            <a:ext cx="116946" cy="98425"/>
          </a:xfrm>
          <a:prstGeom prst="homePlate">
            <a:avLst>
              <a:gd name="adj" fmla="val 0"/>
            </a:avLst>
          </a:prstGeom>
          <a:solidFill>
            <a:srgbClr val="6600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 algn="ctr">
              <a:defRPr/>
            </a:pPr>
            <a:endParaRPr lang="en-US" altLang="ko-KR" sz="200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439" name="Text Box 55"/>
          <p:cNvSpPr txBox="1">
            <a:spLocks noChangeArrowheads="1"/>
          </p:cNvSpPr>
          <p:nvPr/>
        </p:nvSpPr>
        <p:spPr bwMode="auto">
          <a:xfrm>
            <a:off x="689638" y="1047750"/>
            <a:ext cx="2340636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 dirty="0">
                <a:latin typeface="HY견고딕" pitchFamily="18" charset="-127"/>
                <a:ea typeface="HY견고딕" pitchFamily="18" charset="-127"/>
              </a:rPr>
              <a:t>교과관련 활동</a:t>
            </a:r>
          </a:p>
        </p:txBody>
      </p:sp>
      <p:graphicFrame>
        <p:nvGraphicFramePr>
          <p:cNvPr id="123911" name="Group 7"/>
          <p:cNvGraphicFramePr>
            <a:graphicFrameLocks noGrp="1"/>
          </p:cNvGraphicFramePr>
          <p:nvPr/>
        </p:nvGraphicFramePr>
        <p:xfrm>
          <a:off x="507339" y="1628775"/>
          <a:ext cx="8970433" cy="3992372"/>
        </p:xfrm>
        <a:graphic>
          <a:graphicData uri="http://schemas.openxmlformats.org/drawingml/2006/table">
            <a:tbl>
              <a:tblPr/>
              <a:tblGrid>
                <a:gridCol w="2808419"/>
                <a:gridCol w="3276204"/>
                <a:gridCol w="2885810"/>
              </a:tblGrid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평가요소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평가지표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평가자료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교과성적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교과 내신등급 또는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  수능 성적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수능성적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학년별 성적 추이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학년별 학업성취도의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  등락 추이 및 정도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학업 관련 탐구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활동의 내용 및 기간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참여의 적극성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 체험활동 시스템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교과 관련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교내 수상 실적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수상내용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수상의 난이도 등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상의 권위 및 참여자 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방과후학교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동기와 목적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소감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 분야 및 참여 정도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 체험활동 시스템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8590385" y="0"/>
            <a:ext cx="1315615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5972836" y="4729163"/>
            <a:ext cx="3817939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455746" y="2112964"/>
            <a:ext cx="9047823" cy="3908425"/>
          </a:xfrm>
          <a:prstGeom prst="roundRect">
            <a:avLst>
              <a:gd name="adj" fmla="val 3690"/>
            </a:avLst>
          </a:prstGeom>
          <a:solidFill>
            <a:srgbClr val="FFFE00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9460" name="AutoShape 1246"/>
          <p:cNvSpPr>
            <a:spLocks noChangeArrowheads="1"/>
          </p:cNvSpPr>
          <p:nvPr/>
        </p:nvSpPr>
        <p:spPr bwMode="auto">
          <a:xfrm>
            <a:off x="455746" y="1608139"/>
            <a:ext cx="9047823" cy="466725"/>
          </a:xfrm>
          <a:prstGeom prst="flowChartAlternateProcess">
            <a:avLst/>
          </a:prstGeom>
          <a:solidFill>
            <a:srgbClr val="000000">
              <a:alpha val="7215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16946" y="157163"/>
            <a:ext cx="62755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평가요소별 평가내용 및 평가자료 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8486" name="AutoShape 54"/>
          <p:cNvSpPr>
            <a:spLocks noChangeArrowheads="1"/>
          </p:cNvSpPr>
          <p:nvPr/>
        </p:nvSpPr>
        <p:spPr bwMode="auto">
          <a:xfrm flipV="1">
            <a:off x="584729" y="1238251"/>
            <a:ext cx="116946" cy="98425"/>
          </a:xfrm>
          <a:prstGeom prst="homePlate">
            <a:avLst>
              <a:gd name="adj" fmla="val 0"/>
            </a:avLst>
          </a:prstGeom>
          <a:solidFill>
            <a:srgbClr val="6600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 algn="ctr">
              <a:defRPr/>
            </a:pPr>
            <a:endParaRPr lang="en-US" altLang="ko-KR" sz="200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463" name="Text Box 55"/>
          <p:cNvSpPr txBox="1">
            <a:spLocks noChangeArrowheads="1"/>
          </p:cNvSpPr>
          <p:nvPr/>
        </p:nvSpPr>
        <p:spPr bwMode="auto">
          <a:xfrm>
            <a:off x="689637" y="1047751"/>
            <a:ext cx="658508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latin typeface="HY견고딕" pitchFamily="18" charset="-127"/>
                <a:ea typeface="HY견고딕" pitchFamily="18" charset="-127"/>
              </a:rPr>
              <a:t>창의적 체험 활동</a:t>
            </a:r>
            <a:r>
              <a:rPr lang="en-US" altLang="ko-KR" sz="200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(www.edupot.go.kr)</a:t>
            </a:r>
            <a:endParaRPr lang="ko-KR" altLang="en-US" sz="200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122992" name="Group 112"/>
          <p:cNvGraphicFramePr>
            <a:graphicFrameLocks noGrp="1"/>
          </p:cNvGraphicFramePr>
          <p:nvPr/>
        </p:nvGraphicFramePr>
        <p:xfrm>
          <a:off x="507339" y="1628776"/>
          <a:ext cx="8970433" cy="4372801"/>
        </p:xfrm>
        <a:graphic>
          <a:graphicData uri="http://schemas.openxmlformats.org/drawingml/2006/table">
            <a:tbl>
              <a:tblPr/>
              <a:tblGrid>
                <a:gridCol w="2808419"/>
                <a:gridCol w="3276204"/>
                <a:gridCol w="2885810"/>
              </a:tblGrid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평가요소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평가지표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평가자료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독서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독서량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내용 이해도 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 체험활동 시스템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자격증 및 인증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자격증 및 인증 획득 목적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 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분야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활동계획 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 체험활동 시스템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진로탐색ㆍ체험 활동 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진로ㆍ체험활동의 영역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참여의 적극성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 체험활동 시스템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동아리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동아리 활동에서의 역할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참여도 및 성실성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봉사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봉사활동의 내용 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방과후학교 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동기와 목적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소감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 분야 및 참여 정도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8512994" y="0"/>
            <a:ext cx="1393006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5972836" y="4729163"/>
            <a:ext cx="3817939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483" name="AutoShape 3"/>
          <p:cNvSpPr>
            <a:spLocks noChangeArrowheads="1"/>
          </p:cNvSpPr>
          <p:nvPr/>
        </p:nvSpPr>
        <p:spPr bwMode="auto">
          <a:xfrm>
            <a:off x="455746" y="2097089"/>
            <a:ext cx="9047823" cy="3995737"/>
          </a:xfrm>
          <a:prstGeom prst="roundRect">
            <a:avLst>
              <a:gd name="adj" fmla="val 3690"/>
            </a:avLst>
          </a:prstGeom>
          <a:solidFill>
            <a:srgbClr val="99CC00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484" name="AutoShape 1246"/>
          <p:cNvSpPr>
            <a:spLocks noChangeArrowheads="1"/>
          </p:cNvSpPr>
          <p:nvPr/>
        </p:nvSpPr>
        <p:spPr bwMode="auto">
          <a:xfrm>
            <a:off x="455746" y="1608139"/>
            <a:ext cx="9047823" cy="466725"/>
          </a:xfrm>
          <a:prstGeom prst="flowChartAlternateProcess">
            <a:avLst/>
          </a:prstGeom>
          <a:solidFill>
            <a:srgbClr val="000000">
              <a:alpha val="7215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08348" y="157163"/>
            <a:ext cx="62755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평가요소별 평가내용 및 평가자료 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8486" name="AutoShape 54"/>
          <p:cNvSpPr>
            <a:spLocks noChangeArrowheads="1"/>
          </p:cNvSpPr>
          <p:nvPr/>
        </p:nvSpPr>
        <p:spPr bwMode="auto">
          <a:xfrm flipV="1">
            <a:off x="584729" y="1238251"/>
            <a:ext cx="116946" cy="98425"/>
          </a:xfrm>
          <a:prstGeom prst="homePlate">
            <a:avLst>
              <a:gd name="adj" fmla="val 0"/>
            </a:avLst>
          </a:prstGeom>
          <a:solidFill>
            <a:srgbClr val="6600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 algn="ctr">
              <a:defRPr/>
            </a:pPr>
            <a:endParaRPr lang="en-US" altLang="ko-KR" sz="200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487" name="Text Box 55"/>
          <p:cNvSpPr txBox="1">
            <a:spLocks noChangeArrowheads="1"/>
          </p:cNvSpPr>
          <p:nvPr/>
        </p:nvSpPr>
        <p:spPr bwMode="auto">
          <a:xfrm>
            <a:off x="689637" y="1047750"/>
            <a:ext cx="5902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latin typeface="HY견고딕" pitchFamily="18" charset="-127"/>
                <a:ea typeface="HY견고딕" pitchFamily="18" charset="-127"/>
              </a:rPr>
              <a:t>학교생활 충실도 및 인ㆍ적성</a:t>
            </a:r>
          </a:p>
        </p:txBody>
      </p:sp>
      <p:graphicFrame>
        <p:nvGraphicFramePr>
          <p:cNvPr id="121965" name="Group 109"/>
          <p:cNvGraphicFramePr>
            <a:graphicFrameLocks noGrp="1"/>
          </p:cNvGraphicFramePr>
          <p:nvPr/>
        </p:nvGraphicFramePr>
        <p:xfrm>
          <a:off x="507339" y="1628776"/>
          <a:ext cx="8970433" cy="4467543"/>
        </p:xfrm>
        <a:graphic>
          <a:graphicData uri="http://schemas.openxmlformats.org/drawingml/2006/table">
            <a:tbl>
              <a:tblPr/>
              <a:tblGrid>
                <a:gridCol w="2261526"/>
                <a:gridCol w="3823097"/>
                <a:gridCol w="2885810"/>
              </a:tblGrid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평가요소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평가지표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평가자료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특별활동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자치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적용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/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행사활동의 내용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참여도 및 성실성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교사추천서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출결 상황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결석 일수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결석 사유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면접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교사추천서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교사의 평가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소질과 적성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학교생활 충실도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교사추천서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창의적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체험활동 시스템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(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 총괄 의견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)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교우관계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교류활동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교사추천서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공통체 의식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사회활동에 대한 참여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공동목표를 위한 협동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면접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학생부</a:t>
                      </a: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, 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교사추천서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리더십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리더십을 발휘한 경험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65254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학업의지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해당 모집단위에 대한 관심도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D7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8512994" y="0"/>
            <a:ext cx="1393006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3"/>
          <p:cNvSpPr>
            <a:spLocks noChangeArrowheads="1"/>
          </p:cNvSpPr>
          <p:nvPr/>
        </p:nvSpPr>
        <p:spPr bwMode="auto">
          <a:xfrm>
            <a:off x="428229" y="2133601"/>
            <a:ext cx="9047823" cy="2087563"/>
          </a:xfrm>
          <a:prstGeom prst="roundRect">
            <a:avLst>
              <a:gd name="adj" fmla="val 3690"/>
            </a:avLst>
          </a:prstGeom>
          <a:solidFill>
            <a:srgbClr val="FFFE00">
              <a:alpha val="30196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1507" name="AutoShape 1246"/>
          <p:cNvSpPr>
            <a:spLocks noChangeArrowheads="1"/>
          </p:cNvSpPr>
          <p:nvPr/>
        </p:nvSpPr>
        <p:spPr bwMode="auto">
          <a:xfrm>
            <a:off x="455746" y="1624014"/>
            <a:ext cx="9047823" cy="466725"/>
          </a:xfrm>
          <a:prstGeom prst="flowChartAlternateProcess">
            <a:avLst/>
          </a:prstGeom>
          <a:solidFill>
            <a:srgbClr val="000000">
              <a:alpha val="7215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08" name="Text Box 5"/>
          <p:cNvSpPr txBox="1">
            <a:spLocks noChangeArrowheads="1"/>
          </p:cNvSpPr>
          <p:nvPr/>
        </p:nvSpPr>
        <p:spPr bwMode="auto">
          <a:xfrm>
            <a:off x="116946" y="157163"/>
            <a:ext cx="62755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평가요소별 평가내용 및 평가자료 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240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8486" name="AutoShape 54"/>
          <p:cNvSpPr>
            <a:spLocks noChangeArrowheads="1"/>
          </p:cNvSpPr>
          <p:nvPr/>
        </p:nvSpPr>
        <p:spPr bwMode="auto">
          <a:xfrm flipV="1">
            <a:off x="584729" y="1238251"/>
            <a:ext cx="116946" cy="98425"/>
          </a:xfrm>
          <a:prstGeom prst="homePlate">
            <a:avLst>
              <a:gd name="adj" fmla="val 0"/>
            </a:avLst>
          </a:prstGeom>
          <a:solidFill>
            <a:srgbClr val="660066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rot="10800000" wrap="none" anchor="ctr"/>
          <a:lstStyle/>
          <a:p>
            <a:pPr algn="ctr">
              <a:defRPr/>
            </a:pPr>
            <a:endParaRPr lang="en-US" altLang="ko-KR" sz="200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510" name="Text Box 55"/>
          <p:cNvSpPr txBox="1">
            <a:spLocks noChangeArrowheads="1"/>
          </p:cNvSpPr>
          <p:nvPr/>
        </p:nvSpPr>
        <p:spPr bwMode="auto">
          <a:xfrm>
            <a:off x="689637" y="1047750"/>
            <a:ext cx="363907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2400">
                <a:latin typeface="HY견고딕" pitchFamily="18" charset="-127"/>
                <a:ea typeface="HY견고딕" pitchFamily="18" charset="-127"/>
              </a:rPr>
              <a:t>학습환경</a:t>
            </a:r>
          </a:p>
        </p:txBody>
      </p:sp>
      <p:graphicFrame>
        <p:nvGraphicFramePr>
          <p:cNvPr id="120895" name="Group 63"/>
          <p:cNvGraphicFramePr>
            <a:graphicFrameLocks noGrp="1"/>
          </p:cNvGraphicFramePr>
          <p:nvPr/>
        </p:nvGraphicFramePr>
        <p:xfrm>
          <a:off x="507339" y="1644651"/>
          <a:ext cx="8970434" cy="2536825"/>
        </p:xfrm>
        <a:graphic>
          <a:graphicData uri="http://schemas.openxmlformats.org/drawingml/2006/table">
            <a:tbl>
              <a:tblPr/>
              <a:tblGrid>
                <a:gridCol w="3042311"/>
                <a:gridCol w="3353594"/>
                <a:gridCol w="2574529"/>
              </a:tblGrid>
              <a:tr h="447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평가요소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평가지표 및 내용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평가자료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가정환경과 자기극복의지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사회ㆍ경제적 여건 고려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자기소개서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학교 여건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학교의 특성 및 프로그램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학교 프로파일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5F5B3B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지역의 교육여건</a:t>
                      </a:r>
                    </a:p>
                  </a:txBody>
                  <a:tcPr marL="99060" marR="99060" anchor="ctr" horzOverflow="overflow">
                    <a:lnL cap="flat">
                      <a:noFill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-</a:t>
                      </a: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지역사회의 교육여건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관련자료</a:t>
                      </a:r>
                    </a:p>
                  </a:txBody>
                  <a:tcPr marL="99060" marR="99060" anchor="ctr" horzOverflow="overflow">
                    <a:lnL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3175" cap="flat" cmpd="sng" algn="ctr">
                      <a:solidFill>
                        <a:srgbClr val="5F5B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grayscl/>
          </a:blip>
          <a:srcRect/>
          <a:stretch>
            <a:fillRect/>
          </a:stretch>
        </p:blipFill>
        <p:spPr bwMode="auto">
          <a:xfrm>
            <a:off x="5972836" y="4729163"/>
            <a:ext cx="3817939" cy="1847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직사각형 8"/>
          <p:cNvSpPr/>
          <p:nvPr/>
        </p:nvSpPr>
        <p:spPr>
          <a:xfrm>
            <a:off x="8435602" y="0"/>
            <a:ext cx="1470398" cy="6429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그림 83" descr="그림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15"/>
          <p:cNvGrpSpPr>
            <a:grpSpLocks/>
          </p:cNvGrpSpPr>
          <p:nvPr/>
        </p:nvGrpSpPr>
        <p:grpSpPr bwMode="auto">
          <a:xfrm rot="10800000">
            <a:off x="0" y="2000250"/>
            <a:ext cx="4796500" cy="1225550"/>
            <a:chOff x="2971" y="3475"/>
            <a:chExt cx="2789" cy="772"/>
          </a:xfrm>
        </p:grpSpPr>
        <p:sp>
          <p:nvSpPr>
            <p:cNvPr id="99444" name="Rectangle 116"/>
            <p:cNvSpPr>
              <a:spLocks noChangeArrowheads="1"/>
            </p:cNvSpPr>
            <p:nvPr/>
          </p:nvSpPr>
          <p:spPr bwMode="auto">
            <a:xfrm>
              <a:off x="2975" y="357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60001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5" name="Rectangle 117"/>
            <p:cNvSpPr>
              <a:spLocks noChangeArrowheads="1"/>
            </p:cNvSpPr>
            <p:nvPr/>
          </p:nvSpPr>
          <p:spPr bwMode="auto">
            <a:xfrm>
              <a:off x="2975" y="3479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39999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6" name="Rectangle 118"/>
            <p:cNvSpPr>
              <a:spLocks noChangeArrowheads="1"/>
            </p:cNvSpPr>
            <p:nvPr/>
          </p:nvSpPr>
          <p:spPr bwMode="auto">
            <a:xfrm>
              <a:off x="2975" y="4206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7" name="Rectangle 119"/>
            <p:cNvSpPr>
              <a:spLocks noChangeArrowheads="1"/>
            </p:cNvSpPr>
            <p:nvPr/>
          </p:nvSpPr>
          <p:spPr bwMode="auto">
            <a:xfrm>
              <a:off x="2975" y="4114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8" name="Rectangle 120"/>
            <p:cNvSpPr>
              <a:spLocks noChangeArrowheads="1"/>
            </p:cNvSpPr>
            <p:nvPr/>
          </p:nvSpPr>
          <p:spPr bwMode="auto">
            <a:xfrm>
              <a:off x="2975" y="4024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9" name="Rectangle 121"/>
            <p:cNvSpPr>
              <a:spLocks noChangeArrowheads="1"/>
            </p:cNvSpPr>
            <p:nvPr/>
          </p:nvSpPr>
          <p:spPr bwMode="auto">
            <a:xfrm>
              <a:off x="2975" y="3933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0" name="Rectangle 122"/>
            <p:cNvSpPr>
              <a:spLocks noChangeArrowheads="1"/>
            </p:cNvSpPr>
            <p:nvPr/>
          </p:nvSpPr>
          <p:spPr bwMode="auto">
            <a:xfrm>
              <a:off x="2974" y="384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1" name="Rectangle 123"/>
            <p:cNvSpPr>
              <a:spLocks noChangeArrowheads="1"/>
            </p:cNvSpPr>
            <p:nvPr/>
          </p:nvSpPr>
          <p:spPr bwMode="auto">
            <a:xfrm>
              <a:off x="2975" y="375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2" name="Rectangle 124"/>
            <p:cNvSpPr>
              <a:spLocks noChangeArrowheads="1"/>
            </p:cNvSpPr>
            <p:nvPr/>
          </p:nvSpPr>
          <p:spPr bwMode="auto">
            <a:xfrm>
              <a:off x="2975" y="3661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</p:grpSp>
      <p:grpSp>
        <p:nvGrpSpPr>
          <p:cNvPr id="3" name="Group 125"/>
          <p:cNvGrpSpPr>
            <a:grpSpLocks/>
          </p:cNvGrpSpPr>
          <p:nvPr/>
        </p:nvGrpSpPr>
        <p:grpSpPr bwMode="auto">
          <a:xfrm>
            <a:off x="5071667" y="5373688"/>
            <a:ext cx="4796498" cy="1225550"/>
            <a:chOff x="2971" y="3475"/>
            <a:chExt cx="2789" cy="772"/>
          </a:xfrm>
        </p:grpSpPr>
        <p:sp>
          <p:nvSpPr>
            <p:cNvPr id="99454" name="Rectangle 126"/>
            <p:cNvSpPr>
              <a:spLocks noChangeArrowheads="1"/>
            </p:cNvSpPr>
            <p:nvPr/>
          </p:nvSpPr>
          <p:spPr bwMode="auto">
            <a:xfrm>
              <a:off x="2971" y="3566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5" name="Rectangle 127"/>
            <p:cNvSpPr>
              <a:spLocks noChangeArrowheads="1"/>
            </p:cNvSpPr>
            <p:nvPr/>
          </p:nvSpPr>
          <p:spPr bwMode="auto">
            <a:xfrm>
              <a:off x="2971" y="3475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6" name="Rectangle 128"/>
            <p:cNvSpPr>
              <a:spLocks noChangeArrowheads="1"/>
            </p:cNvSpPr>
            <p:nvPr/>
          </p:nvSpPr>
          <p:spPr bwMode="auto">
            <a:xfrm>
              <a:off x="2971" y="420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7" name="Rectangle 129"/>
            <p:cNvSpPr>
              <a:spLocks noChangeArrowheads="1"/>
            </p:cNvSpPr>
            <p:nvPr/>
          </p:nvSpPr>
          <p:spPr bwMode="auto">
            <a:xfrm>
              <a:off x="2971" y="411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8" name="Rectangle 130"/>
            <p:cNvSpPr>
              <a:spLocks noChangeArrowheads="1"/>
            </p:cNvSpPr>
            <p:nvPr/>
          </p:nvSpPr>
          <p:spPr bwMode="auto">
            <a:xfrm>
              <a:off x="2971" y="402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9" name="Rectangle 131"/>
            <p:cNvSpPr>
              <a:spLocks noChangeArrowheads="1"/>
            </p:cNvSpPr>
            <p:nvPr/>
          </p:nvSpPr>
          <p:spPr bwMode="auto">
            <a:xfrm>
              <a:off x="2971" y="3929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0" name="Rectangle 132"/>
            <p:cNvSpPr>
              <a:spLocks noChangeArrowheads="1"/>
            </p:cNvSpPr>
            <p:nvPr/>
          </p:nvSpPr>
          <p:spPr bwMode="auto">
            <a:xfrm>
              <a:off x="2971" y="3838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1" name="Rectangle 133"/>
            <p:cNvSpPr>
              <a:spLocks noChangeArrowheads="1"/>
            </p:cNvSpPr>
            <p:nvPr/>
          </p:nvSpPr>
          <p:spPr bwMode="auto">
            <a:xfrm>
              <a:off x="2971" y="3748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2" name="Rectangle 134"/>
            <p:cNvSpPr>
              <a:spLocks noChangeArrowheads="1"/>
            </p:cNvSpPr>
            <p:nvPr/>
          </p:nvSpPr>
          <p:spPr bwMode="auto">
            <a:xfrm>
              <a:off x="2971" y="3657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</p:grpSp>
      <p:sp>
        <p:nvSpPr>
          <p:cNvPr id="85" name="AutoShape 135"/>
          <p:cNvSpPr>
            <a:spLocks noChangeArrowheads="1"/>
          </p:cNvSpPr>
          <p:nvPr/>
        </p:nvSpPr>
        <p:spPr bwMode="auto">
          <a:xfrm>
            <a:off x="622565" y="0"/>
            <a:ext cx="9283435" cy="1714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2">
                  <a:alpha val="60001"/>
                </a:schemeClr>
              </a:gs>
              <a:gs pos="100000">
                <a:schemeClr val="tx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10246" name="AutoShape 200"/>
          <p:cNvSpPr>
            <a:spLocks noChangeArrowheads="1"/>
          </p:cNvSpPr>
          <p:nvPr/>
        </p:nvSpPr>
        <p:spPr bwMode="auto">
          <a:xfrm>
            <a:off x="1702594" y="2571751"/>
            <a:ext cx="7211087" cy="476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8" name="Picture 2" descr="그림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735" y="285751"/>
            <a:ext cx="3327796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Text Box 38"/>
          <p:cNvSpPr txBox="1">
            <a:spLocks noChangeArrowheads="1"/>
          </p:cNvSpPr>
          <p:nvPr/>
        </p:nvSpPr>
        <p:spPr bwMode="auto">
          <a:xfrm>
            <a:off x="928688" y="357188"/>
            <a:ext cx="2708672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lIns="0" tIns="0" rIns="0" anchor="ctr">
            <a:spAutoFit/>
          </a:bodyPr>
          <a:lstStyle/>
          <a:p>
            <a:pPr>
              <a:defRPr/>
            </a:pPr>
            <a:r>
              <a:rPr kumimoji="0" lang="en-US" altLang="ko-KR" sz="2600" dirty="0">
                <a:latin typeface="HY헤드라인M" pitchFamily="18" charset="-127"/>
                <a:ea typeface="HY헤드라인M" pitchFamily="18" charset="-127"/>
              </a:rPr>
              <a:t>  </a:t>
            </a:r>
            <a:r>
              <a:rPr kumimoji="0" lang="ko-KR" altLang="en-US" sz="2600" dirty="0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학생 </a:t>
            </a:r>
            <a:r>
              <a:rPr kumimoji="0" lang="ko-KR" altLang="en-US" sz="2600" dirty="0" err="1" smtClean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rPr>
              <a:t>소감문</a:t>
            </a:r>
            <a:endParaRPr kumimoji="0" lang="ko-KR" altLang="en-US" sz="3000" dirty="0">
              <a:solidFill>
                <a:schemeClr val="bg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0250" name="AutoShape 200"/>
          <p:cNvSpPr>
            <a:spLocks noChangeArrowheads="1"/>
          </p:cNvSpPr>
          <p:nvPr/>
        </p:nvSpPr>
        <p:spPr bwMode="auto">
          <a:xfrm>
            <a:off x="1991519" y="1447801"/>
            <a:ext cx="4369991" cy="68263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1" name="AutoShape 202"/>
          <p:cNvSpPr>
            <a:spLocks noChangeArrowheads="1"/>
          </p:cNvSpPr>
          <p:nvPr/>
        </p:nvSpPr>
        <p:spPr bwMode="auto">
          <a:xfrm>
            <a:off x="2024042" y="1785926"/>
            <a:ext cx="4369991" cy="152400"/>
          </a:xfrm>
          <a:prstGeom prst="roundRect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2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253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pic>
        <p:nvPicPr>
          <p:cNvPr id="37" name="_x92866344" descr="EMB000009c011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654" y="1285860"/>
            <a:ext cx="3786214" cy="2455981"/>
          </a:xfrm>
          <a:prstGeom prst="rect">
            <a:avLst/>
          </a:prstGeom>
          <a:noFill/>
        </p:spPr>
      </p:pic>
      <p:pic>
        <p:nvPicPr>
          <p:cNvPr id="38" name="_x47521720" descr="EMB000009c011d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24637" y="4201472"/>
            <a:ext cx="3381364" cy="2242199"/>
          </a:xfrm>
          <a:prstGeom prst="rect">
            <a:avLst/>
          </a:prstGeom>
          <a:noFill/>
        </p:spPr>
      </p:pic>
      <p:sp>
        <p:nvSpPr>
          <p:cNvPr id="33" name="직사각형 24"/>
          <p:cNvSpPr>
            <a:spLocks noChangeArrowheads="1"/>
          </p:cNvSpPr>
          <p:nvPr/>
        </p:nvSpPr>
        <p:spPr bwMode="auto">
          <a:xfrm>
            <a:off x="2381232" y="1643050"/>
            <a:ext cx="6715172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28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신나게 </a:t>
            </a:r>
            <a:r>
              <a:rPr lang="ko-KR" altLang="en-US" sz="28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노는 캠프 인줄로만 알았던 봉사</a:t>
            </a:r>
            <a:endParaRPr lang="en-US" altLang="ko-KR" sz="2800" b="1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endParaRPr lang="en-US" altLang="ko-KR" sz="2000" b="1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집으로 돌아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가기 위해 마을 어르신들께 인사를 드리는데 </a:t>
            </a:r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지난 이틀간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보낸 짧은 시간이었지만 그 마을과 </a:t>
            </a:r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어르신들께 정이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 들어서 왠지 모르는 아쉬움이 들었다</a:t>
            </a:r>
            <a: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algn="ctr"/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나는 이번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농활체험을 통해서 어떤 일은 할 때는 어렵지만</a:t>
            </a:r>
            <a: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하고 난 후에 느끼는 보람은 그 어려움 보다 훨씬 더 크다는 것을 알게 되었고</a:t>
            </a:r>
            <a: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농촌에서 살고 싶다는 마음까지 들게 하는 뜻 깊은 체험이었다</a:t>
            </a:r>
            <a: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그리고 </a:t>
            </a:r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이번 체험은 나와 우리 </a:t>
            </a:r>
            <a:r>
              <a:rPr lang="ko-KR" altLang="en-US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모두에게 소중한 추억이 </a:t>
            </a:r>
            <a:r>
              <a:rPr lang="ko-KR" altLang="en-US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될 것이다</a:t>
            </a:r>
            <a:r>
              <a:rPr lang="en-US" altLang="ko-KR" sz="20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0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</a:br>
            <a:endParaRPr lang="en-US" altLang="ko-KR" sz="2000" b="1" dirty="0" smtClean="0">
              <a:solidFill>
                <a:srgbClr val="0033CC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8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와</a:t>
            </a:r>
            <a:r>
              <a:rPr lang="en-US" altLang="ko-KR" sz="28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~</a:t>
            </a:r>
            <a:r>
              <a:rPr lang="ko-KR" altLang="en-US" sz="2800" b="1" dirty="0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산이 이렇게나 넓구나</a:t>
            </a:r>
            <a:r>
              <a:rPr lang="en-US" altLang="ko-KR" sz="28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..   </a:t>
            </a:r>
            <a:r>
              <a:rPr lang="ko-KR" altLang="en-US" sz="28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하는 </a:t>
            </a:r>
            <a:r>
              <a:rPr lang="ko-KR" altLang="en-US" sz="28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것을 </a:t>
            </a:r>
            <a:endParaRPr lang="en-US" altLang="ko-KR" sz="2800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2800" b="1" dirty="0" err="1" smtClean="0">
                <a:solidFill>
                  <a:srgbClr val="0033CC"/>
                </a:solidFill>
                <a:latin typeface="HY견고딕" pitchFamily="18" charset="-127"/>
                <a:ea typeface="HY견고딕" pitchFamily="18" charset="-127"/>
              </a:rPr>
              <a:t>새삼느꼈다</a:t>
            </a:r>
            <a:r>
              <a:rPr lang="en-US" altLang="ko-KR" sz="2800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en-US" sz="2000" dirty="0" smtClean="0">
                <a:solidFill>
                  <a:srgbClr val="FFFF00"/>
                </a:solidFill>
              </a:rPr>
              <a:t/>
            </a:r>
            <a:br>
              <a:rPr lang="en-US" sz="2000" dirty="0" smtClean="0">
                <a:solidFill>
                  <a:srgbClr val="FFFF00"/>
                </a:solidFill>
              </a:rPr>
            </a:br>
            <a:r>
              <a:rPr lang="en-US" altLang="ko-KR" sz="4000" dirty="0" smtClean="0"/>
              <a:t/>
            </a:r>
            <a:br>
              <a:rPr lang="en-US" altLang="ko-KR" sz="4000" dirty="0" smtClean="0"/>
            </a:br>
            <a:endParaRPr kumimoji="0" lang="ko-KR" altLang="en-US" sz="4000" dirty="0">
              <a:solidFill>
                <a:srgbClr val="FFFF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6363" y="116632"/>
            <a:ext cx="63075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Etc..</a:t>
            </a:r>
            <a:endParaRPr kumimoji="0" lang="ko-KR" altLang="en-US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9530" y="857232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Q &amp; A</a:t>
            </a:r>
            <a:endParaRPr lang="ko-KR" altLang="en-US" sz="2800" b="1" dirty="0">
              <a:solidFill>
                <a:schemeClr val="tx2">
                  <a:lumMod val="60000"/>
                  <a:lumOff val="4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그림 83" descr="그림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115"/>
          <p:cNvGrpSpPr>
            <a:grpSpLocks/>
          </p:cNvGrpSpPr>
          <p:nvPr/>
        </p:nvGrpSpPr>
        <p:grpSpPr bwMode="auto">
          <a:xfrm rot="10800000">
            <a:off x="-37836" y="1990725"/>
            <a:ext cx="4796500" cy="1225550"/>
            <a:chOff x="2971" y="3475"/>
            <a:chExt cx="2789" cy="772"/>
          </a:xfrm>
        </p:grpSpPr>
        <p:sp>
          <p:nvSpPr>
            <p:cNvPr id="99444" name="Rectangle 116"/>
            <p:cNvSpPr>
              <a:spLocks noChangeArrowheads="1"/>
            </p:cNvSpPr>
            <p:nvPr/>
          </p:nvSpPr>
          <p:spPr bwMode="auto">
            <a:xfrm>
              <a:off x="2975" y="357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60001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5" name="Rectangle 117"/>
            <p:cNvSpPr>
              <a:spLocks noChangeArrowheads="1"/>
            </p:cNvSpPr>
            <p:nvPr/>
          </p:nvSpPr>
          <p:spPr bwMode="auto">
            <a:xfrm>
              <a:off x="2975" y="3479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39999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6" name="Rectangle 118"/>
            <p:cNvSpPr>
              <a:spLocks noChangeArrowheads="1"/>
            </p:cNvSpPr>
            <p:nvPr/>
          </p:nvSpPr>
          <p:spPr bwMode="auto">
            <a:xfrm>
              <a:off x="2975" y="4206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7" name="Rectangle 119"/>
            <p:cNvSpPr>
              <a:spLocks noChangeArrowheads="1"/>
            </p:cNvSpPr>
            <p:nvPr/>
          </p:nvSpPr>
          <p:spPr bwMode="auto">
            <a:xfrm>
              <a:off x="2975" y="4114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8" name="Rectangle 120"/>
            <p:cNvSpPr>
              <a:spLocks noChangeArrowheads="1"/>
            </p:cNvSpPr>
            <p:nvPr/>
          </p:nvSpPr>
          <p:spPr bwMode="auto">
            <a:xfrm>
              <a:off x="2975" y="4024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49" name="Rectangle 121"/>
            <p:cNvSpPr>
              <a:spLocks noChangeArrowheads="1"/>
            </p:cNvSpPr>
            <p:nvPr/>
          </p:nvSpPr>
          <p:spPr bwMode="auto">
            <a:xfrm>
              <a:off x="2975" y="3933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0" name="Rectangle 122"/>
            <p:cNvSpPr>
              <a:spLocks noChangeArrowheads="1"/>
            </p:cNvSpPr>
            <p:nvPr/>
          </p:nvSpPr>
          <p:spPr bwMode="auto">
            <a:xfrm>
              <a:off x="2974" y="384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1" name="Rectangle 123"/>
            <p:cNvSpPr>
              <a:spLocks noChangeArrowheads="1"/>
            </p:cNvSpPr>
            <p:nvPr/>
          </p:nvSpPr>
          <p:spPr bwMode="auto">
            <a:xfrm>
              <a:off x="2975" y="375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2" name="Rectangle 124"/>
            <p:cNvSpPr>
              <a:spLocks noChangeArrowheads="1"/>
            </p:cNvSpPr>
            <p:nvPr/>
          </p:nvSpPr>
          <p:spPr bwMode="auto">
            <a:xfrm>
              <a:off x="2975" y="3661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</p:grpSp>
      <p:grpSp>
        <p:nvGrpSpPr>
          <p:cNvPr id="3" name="Group 125"/>
          <p:cNvGrpSpPr>
            <a:grpSpLocks/>
          </p:cNvGrpSpPr>
          <p:nvPr/>
        </p:nvGrpSpPr>
        <p:grpSpPr bwMode="auto">
          <a:xfrm>
            <a:off x="5071667" y="5373688"/>
            <a:ext cx="4796498" cy="1225550"/>
            <a:chOff x="2971" y="3475"/>
            <a:chExt cx="2789" cy="772"/>
          </a:xfrm>
        </p:grpSpPr>
        <p:sp>
          <p:nvSpPr>
            <p:cNvPr id="99454" name="Rectangle 126"/>
            <p:cNvSpPr>
              <a:spLocks noChangeArrowheads="1"/>
            </p:cNvSpPr>
            <p:nvPr/>
          </p:nvSpPr>
          <p:spPr bwMode="auto">
            <a:xfrm>
              <a:off x="2971" y="3566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5" name="Rectangle 127"/>
            <p:cNvSpPr>
              <a:spLocks noChangeArrowheads="1"/>
            </p:cNvSpPr>
            <p:nvPr/>
          </p:nvSpPr>
          <p:spPr bwMode="auto">
            <a:xfrm>
              <a:off x="2971" y="3475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6" name="Rectangle 128"/>
            <p:cNvSpPr>
              <a:spLocks noChangeArrowheads="1"/>
            </p:cNvSpPr>
            <p:nvPr/>
          </p:nvSpPr>
          <p:spPr bwMode="auto">
            <a:xfrm>
              <a:off x="2971" y="4202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7" name="Rectangle 129"/>
            <p:cNvSpPr>
              <a:spLocks noChangeArrowheads="1"/>
            </p:cNvSpPr>
            <p:nvPr/>
          </p:nvSpPr>
          <p:spPr bwMode="auto">
            <a:xfrm>
              <a:off x="2971" y="411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8" name="Rectangle 130"/>
            <p:cNvSpPr>
              <a:spLocks noChangeArrowheads="1"/>
            </p:cNvSpPr>
            <p:nvPr/>
          </p:nvSpPr>
          <p:spPr bwMode="auto">
            <a:xfrm>
              <a:off x="2971" y="4020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59" name="Rectangle 131"/>
            <p:cNvSpPr>
              <a:spLocks noChangeArrowheads="1"/>
            </p:cNvSpPr>
            <p:nvPr/>
          </p:nvSpPr>
          <p:spPr bwMode="auto">
            <a:xfrm>
              <a:off x="2971" y="3929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0" name="Rectangle 132"/>
            <p:cNvSpPr>
              <a:spLocks noChangeArrowheads="1"/>
            </p:cNvSpPr>
            <p:nvPr/>
          </p:nvSpPr>
          <p:spPr bwMode="auto">
            <a:xfrm>
              <a:off x="2971" y="3838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1" name="Rectangle 133"/>
            <p:cNvSpPr>
              <a:spLocks noChangeArrowheads="1"/>
            </p:cNvSpPr>
            <p:nvPr/>
          </p:nvSpPr>
          <p:spPr bwMode="auto">
            <a:xfrm>
              <a:off x="2971" y="3748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  <p:sp>
          <p:nvSpPr>
            <p:cNvPr id="99462" name="Rectangle 134"/>
            <p:cNvSpPr>
              <a:spLocks noChangeArrowheads="1"/>
            </p:cNvSpPr>
            <p:nvPr/>
          </p:nvSpPr>
          <p:spPr bwMode="auto">
            <a:xfrm>
              <a:off x="2971" y="3657"/>
              <a:ext cx="2789" cy="45"/>
            </a:xfrm>
            <a:prstGeom prst="rect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  <a:alpha val="0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>
                <a:latin typeface="+mn-lt"/>
                <a:ea typeface="+mn-ea"/>
              </a:endParaRPr>
            </a:p>
          </p:txBody>
        </p:sp>
      </p:grpSp>
      <p:sp>
        <p:nvSpPr>
          <p:cNvPr id="85" name="AutoShape 135"/>
          <p:cNvSpPr>
            <a:spLocks noChangeArrowheads="1"/>
          </p:cNvSpPr>
          <p:nvPr/>
        </p:nvSpPr>
        <p:spPr bwMode="auto">
          <a:xfrm>
            <a:off x="309530" y="285728"/>
            <a:ext cx="9283435" cy="17145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tx2">
                  <a:alpha val="60001"/>
                </a:schemeClr>
              </a:gs>
              <a:gs pos="100000">
                <a:schemeClr val="tx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+mn-lt"/>
              <a:ea typeface="+mn-ea"/>
            </a:endParaRPr>
          </a:p>
        </p:txBody>
      </p:sp>
      <p:sp>
        <p:nvSpPr>
          <p:cNvPr id="26630" name="Line 41"/>
          <p:cNvSpPr>
            <a:spLocks noChangeShapeType="1"/>
          </p:cNvSpPr>
          <p:nvPr/>
        </p:nvSpPr>
        <p:spPr bwMode="auto">
          <a:xfrm>
            <a:off x="880533" y="4822825"/>
            <a:ext cx="6612600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31" name="Line 42"/>
          <p:cNvSpPr>
            <a:spLocks noChangeShapeType="1"/>
          </p:cNvSpPr>
          <p:nvPr/>
        </p:nvSpPr>
        <p:spPr bwMode="auto">
          <a:xfrm>
            <a:off x="1989800" y="3286125"/>
            <a:ext cx="6186090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32" name="Line 48"/>
          <p:cNvSpPr>
            <a:spLocks noChangeShapeType="1"/>
          </p:cNvSpPr>
          <p:nvPr/>
        </p:nvSpPr>
        <p:spPr bwMode="auto">
          <a:xfrm>
            <a:off x="1934766" y="3929063"/>
            <a:ext cx="7125096" cy="0"/>
          </a:xfrm>
          <a:prstGeom prst="line">
            <a:avLst/>
          </a:prstGeom>
          <a:noFill/>
          <a:ln w="28575">
            <a:solidFill>
              <a:srgbClr val="DDDDDD"/>
            </a:solidFill>
            <a:prstDash val="sysDot"/>
            <a:round/>
            <a:headEnd/>
            <a:tailEnd type="triangle" w="sm" len="lg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33" name="Oval 49"/>
          <p:cNvSpPr>
            <a:spLocks noChangeArrowheads="1"/>
          </p:cNvSpPr>
          <p:nvPr/>
        </p:nvSpPr>
        <p:spPr bwMode="auto">
          <a:xfrm>
            <a:off x="2006998" y="4187825"/>
            <a:ext cx="6917002" cy="280988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634" name="Line 48"/>
          <p:cNvSpPr>
            <a:spLocks noChangeShapeType="1"/>
          </p:cNvSpPr>
          <p:nvPr/>
        </p:nvSpPr>
        <p:spPr bwMode="auto">
          <a:xfrm>
            <a:off x="1941646" y="5214938"/>
            <a:ext cx="7493132" cy="0"/>
          </a:xfrm>
          <a:prstGeom prst="line">
            <a:avLst/>
          </a:prstGeom>
          <a:noFill/>
          <a:ln w="28575">
            <a:solidFill>
              <a:srgbClr val="DDDDDD"/>
            </a:solidFill>
            <a:prstDash val="sysDot"/>
            <a:round/>
            <a:headEnd/>
            <a:tailEnd type="triangle" w="sm" len="lg"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6635" name="Oval 51"/>
          <p:cNvSpPr>
            <a:spLocks noChangeArrowheads="1"/>
          </p:cNvSpPr>
          <p:nvPr/>
        </p:nvSpPr>
        <p:spPr bwMode="auto">
          <a:xfrm>
            <a:off x="1812661" y="6121401"/>
            <a:ext cx="4547129" cy="138113"/>
          </a:xfrm>
          <a:prstGeom prst="ellipse">
            <a:avLst/>
          </a:prstGeom>
          <a:gradFill rotWithShape="1">
            <a:gsLst>
              <a:gs pos="0">
                <a:srgbClr val="FFFFFF">
                  <a:alpha val="70000"/>
                </a:srgb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</p:spPr>
        <p:txBody>
          <a:bodyPr wrap="none" anchor="ctr"/>
          <a:lstStyle/>
          <a:p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636" name="Picture 37" descr="rrect(투명)01-1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071688"/>
            <a:ext cx="9906000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2024042" y="2000240"/>
            <a:ext cx="5881688" cy="9144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dist">
              <a:defRPr/>
            </a:pPr>
            <a:r>
              <a:rPr kumimoji="0" lang="ko-KR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감 사 합 </a:t>
            </a:r>
            <a:r>
              <a:rPr kumimoji="0" lang="ko-KR" altLang="en-US" sz="5400" dirty="0" err="1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니</a:t>
            </a:r>
            <a:r>
              <a:rPr kumimoji="0" lang="ko-KR" altLang="en-US" sz="5400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둥근헤드라인" pitchFamily="18" charset="-127"/>
                <a:ea typeface="휴먼둥근헤드라인" pitchFamily="18" charset="-127"/>
              </a:rPr>
              <a:t> 다</a:t>
            </a: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1023910" y="285728"/>
            <a:ext cx="7572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학부모와 함께하는 </a:t>
            </a:r>
            <a:r>
              <a:rPr kumimoji="0"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4H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청소년단</a:t>
            </a:r>
            <a:r>
              <a:rPr kumimoji="0"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  </a:t>
            </a:r>
            <a:r>
              <a:rPr kumimoji="0" lang="ko-KR" altLang="en-US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울릉도M" pitchFamily="18" charset="-127"/>
                <a:ea typeface="HY울릉도M" pitchFamily="18" charset="-127"/>
              </a:rPr>
              <a:t>농심배양캠프</a:t>
            </a:r>
            <a:endParaRPr kumimoji="0"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3" name="Rectangle 3"/>
          <p:cNvSpPr>
            <a:spLocks noChangeArrowheads="1"/>
          </p:cNvSpPr>
          <p:nvPr/>
        </p:nvSpPr>
        <p:spPr bwMode="auto">
          <a:xfrm>
            <a:off x="1652598" y="3894145"/>
            <a:ext cx="6300798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2011. 4.  23. </a:t>
            </a:r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/ 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한국</a:t>
            </a:r>
            <a:r>
              <a:rPr kumimoji="0" lang="en-US" altLang="ko-KR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4-H</a:t>
            </a:r>
            <a:r>
              <a:rPr kumimoji="0" lang="ko-KR" altLang="en-US" sz="3600" b="1" dirty="0" smtClean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본부</a:t>
            </a:r>
            <a:endParaRPr kumimoji="0" lang="ko-KR" altLang="en-US" sz="3600" b="1" dirty="0">
              <a:solidFill>
                <a:srgbClr val="00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5" name="Rectangle 3"/>
          <p:cNvSpPr>
            <a:spLocks noChangeArrowheads="1"/>
          </p:cNvSpPr>
          <p:nvPr/>
        </p:nvSpPr>
        <p:spPr bwMode="auto">
          <a:xfrm>
            <a:off x="2081226" y="5251467"/>
            <a:ext cx="587217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0" lang="ko-KR" altLang="en-US" sz="3600" b="1" dirty="0" smtClean="0">
                <a:solidFill>
                  <a:srgbClr val="0033CC"/>
                </a:solidFill>
                <a:latin typeface="HY헤드라인M" pitchFamily="18" charset="-127"/>
                <a:ea typeface="HY헤드라인M" pitchFamily="18" charset="-127"/>
              </a:rPr>
              <a:t>조재완 </a:t>
            </a:r>
            <a:r>
              <a:rPr kumimoji="0" lang="en-US" altLang="ko-KR" sz="3600" b="1" dirty="0" smtClean="0">
                <a:solidFill>
                  <a:srgbClr val="0033CC"/>
                </a:solidFill>
                <a:latin typeface="돋움체" pitchFamily="49" charset="-127"/>
                <a:ea typeface="돋움체" pitchFamily="49" charset="-127"/>
              </a:rPr>
              <a:t>(jecho@snu.ac.kr)</a:t>
            </a:r>
            <a:endParaRPr kumimoji="0" lang="ko-KR" altLang="en-US" sz="3600" b="1" dirty="0">
              <a:solidFill>
                <a:srgbClr val="0033CC"/>
              </a:solidFill>
              <a:latin typeface="돋움체" pitchFamily="49" charset="-127"/>
              <a:ea typeface="돋움체" pitchFamily="49" charset="-127"/>
            </a:endParaRPr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Bar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Bar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bg1"/>
        </a:solidFill>
        <a:ln w="9525" cap="flat" cmpd="sng" algn="ctr">
          <a:solidFill>
            <a:schemeClr val="bg1">
              <a:lumMod val="50000"/>
            </a:schemeClr>
          </a:solidFill>
          <a:prstDash val="solid"/>
          <a:round/>
          <a:headEnd type="none" w="med" len="med"/>
          <a:tailEnd type="none" w="med" len="med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a:spPr>
      <a:bodyPr/>
      <a:lstStyle>
        <a:defPPr latinLnBrk="0">
          <a:defRPr sz="1600" b="1" dirty="0">
            <a:latin typeface="+mn-ea"/>
            <a:ea typeface="+mn-ea"/>
          </a:defRPr>
        </a:defPPr>
      </a:lst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21795</TotalTime>
  <Words>1341</Words>
  <Application>Microsoft Office PowerPoint</Application>
  <PresentationFormat>A4 용지(210x297mm)</PresentationFormat>
  <Paragraphs>322</Paragraphs>
  <Slides>28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Company>기획팀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중앙일보</dc:creator>
  <cp:lastModifiedBy>SEC</cp:lastModifiedBy>
  <cp:revision>2039</cp:revision>
  <dcterms:created xsi:type="dcterms:W3CDTF">2009-11-26T00:44:53Z</dcterms:created>
  <dcterms:modified xsi:type="dcterms:W3CDTF">2011-04-18T06:16:07Z</dcterms:modified>
</cp:coreProperties>
</file>