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318" r:id="rId2"/>
    <p:sldId id="324" r:id="rId3"/>
    <p:sldId id="319" r:id="rId4"/>
    <p:sldId id="327" r:id="rId5"/>
    <p:sldId id="321" r:id="rId6"/>
    <p:sldId id="301" r:id="rId7"/>
    <p:sldId id="299" r:id="rId8"/>
    <p:sldId id="328" r:id="rId9"/>
    <p:sldId id="303" r:id="rId10"/>
    <p:sldId id="315" r:id="rId11"/>
    <p:sldId id="302" r:id="rId12"/>
    <p:sldId id="316" r:id="rId13"/>
    <p:sldId id="304" r:id="rId14"/>
    <p:sldId id="300" r:id="rId15"/>
    <p:sldId id="326" r:id="rId16"/>
    <p:sldId id="325" r:id="rId17"/>
  </p:sldIdLst>
  <p:sldSz cx="9144000" cy="6858000" type="screen4x3"/>
  <p:notesSz cx="6735763" cy="9866313"/>
  <p:embeddedFontLst>
    <p:embeddedFont>
      <p:font typeface="휴먼모음T" pitchFamily="18" charset="-127"/>
      <p:regular r:id="rId20"/>
    </p:embeddedFont>
    <p:embeddedFont>
      <p:font typeface="맑은 고딕" pitchFamily="50" charset="-127"/>
      <p:regular r:id="rId21"/>
      <p:bold r:id="rId22"/>
    </p:embeddedFont>
    <p:embeddedFont>
      <p:font typeface="서울들국화" pitchFamily="18" charset="-127"/>
      <p:regular r:id="rId23"/>
    </p:embeddedFont>
    <p:embeddedFont>
      <p:font typeface="HY헤드라인M" pitchFamily="18" charset="-127"/>
      <p:regular r:id="rId24"/>
    </p:embeddedFont>
    <p:embeddedFont>
      <p:font typeface="HY견고딕" pitchFamily="18" charset="-127"/>
      <p:regular r:id="rId25"/>
    </p:embeddedFont>
  </p:embeddedFontLst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9900CC"/>
    <a:srgbClr val="CC0099"/>
    <a:srgbClr val="6600CC"/>
    <a:srgbClr val="3333CC"/>
    <a:srgbClr val="CCFFFF"/>
    <a:srgbClr val="336600"/>
    <a:srgbClr val="000099"/>
    <a:srgbClr val="9933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8" autoAdjust="0"/>
    <p:restoredTop sz="82542" autoAdjust="0"/>
  </p:normalViewPr>
  <p:slideViewPr>
    <p:cSldViewPr>
      <p:cViewPr>
        <p:scale>
          <a:sx n="60" d="100"/>
          <a:sy n="60" d="100"/>
        </p:scale>
        <p:origin x="-786" y="-78"/>
      </p:cViewPr>
      <p:guideLst>
        <p:guide orient="horz" pos="2160"/>
        <p:guide orient="horz" pos="709"/>
        <p:guide orient="horz" pos="3793"/>
        <p:guide pos="2880"/>
        <p:guide pos="249"/>
        <p:guide pos="5511"/>
        <p:guide pos="2789"/>
        <p:guide pos="297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1194" y="-96"/>
      </p:cViewPr>
      <p:guideLst>
        <p:guide orient="horz" pos="3107"/>
        <p:guide pos="212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7825" cy="493713"/>
          </a:xfrm>
          <a:prstGeom prst="rect">
            <a:avLst/>
          </a:prstGeom>
        </p:spPr>
        <p:txBody>
          <a:bodyPr vert="horz" lIns="91345" tIns="45672" rIns="91345" bIns="45672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6350" y="0"/>
            <a:ext cx="2917825" cy="493713"/>
          </a:xfrm>
          <a:prstGeom prst="rect">
            <a:avLst/>
          </a:prstGeom>
        </p:spPr>
        <p:txBody>
          <a:bodyPr vert="horz" lIns="91345" tIns="45672" rIns="91345" bIns="45672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08C6FF98-DF0A-48DC-A2D4-A8378F770879}" type="datetimeFigureOut">
              <a:rPr lang="ko-KR" altLang="en-US"/>
              <a:pPr>
                <a:defRPr/>
              </a:pPr>
              <a:t>2011-04-22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7825" cy="493712"/>
          </a:xfrm>
          <a:prstGeom prst="rect">
            <a:avLst/>
          </a:prstGeom>
        </p:spPr>
        <p:txBody>
          <a:bodyPr vert="horz" lIns="91345" tIns="45672" rIns="91345" bIns="45672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6350" y="9371013"/>
            <a:ext cx="2917825" cy="493712"/>
          </a:xfrm>
          <a:prstGeom prst="rect">
            <a:avLst/>
          </a:prstGeom>
        </p:spPr>
        <p:txBody>
          <a:bodyPr vert="horz" lIns="91345" tIns="45672" rIns="91345" bIns="45672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112F410-BBF7-4E87-8EBC-4E1A4ED1A47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14" tIns="45707" rIns="91414" bIns="45707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14" tIns="45707" rIns="91414" bIns="45707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CA629236-8085-40CC-9284-C5CCF1CE78CD}" type="datetimeFigureOut">
              <a:rPr lang="ko-KR" altLang="en-US"/>
              <a:pPr>
                <a:defRPr/>
              </a:pPr>
              <a:t>2011-04-22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4" tIns="45707" rIns="91414" bIns="45707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14" tIns="45707" rIns="91414" bIns="45707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14" tIns="45707" rIns="91414" bIns="45707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14" tIns="45707" rIns="91414" bIns="45707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BE15B534-BBB3-4202-953A-452C0BDBA2F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2560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7F9C0B7-F25F-4E7E-89A4-B980DFA99FC1}" type="slidenum">
              <a:rPr lang="ko-KR" altLang="en-US" smtClean="0"/>
              <a:pPr/>
              <a:t>0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2458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B51A625-B7E3-4747-9801-90937EBE1352}" type="slidenum">
              <a:rPr lang="ko-KR" altLang="en-US" smtClean="0"/>
              <a:pPr/>
              <a:t>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ko-KR" smtClean="0"/>
          </a:p>
        </p:txBody>
      </p:sp>
      <p:sp>
        <p:nvSpPr>
          <p:cNvPr id="2662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9A7A5B6-2370-4D81-B313-1D54ACE49D8A}" type="slidenum">
              <a:rPr lang="ko-KR" altLang="en-US" smtClean="0"/>
              <a:pPr/>
              <a:t>2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슬라이드 노트 개체 틀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  <a:normAutofit fontScale="92500" lnSpcReduction="20000"/>
          </a:bodyPr>
          <a:lstStyle/>
          <a:p>
            <a:pPr>
              <a:defRPr/>
            </a:pPr>
            <a:endParaRPr lang="en-US" altLang="ko-KR" dirty="0" smtClean="0"/>
          </a:p>
        </p:txBody>
      </p:sp>
      <p:sp>
        <p:nvSpPr>
          <p:cNvPr id="3686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526B0D2-F8BD-464B-AC27-59F18BD340D2}" type="slidenum">
              <a:rPr lang="ko-KR" altLang="en-US" smtClean="0"/>
              <a:pPr/>
              <a:t>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ko-KR" dirty="0" smtClean="0"/>
          </a:p>
        </p:txBody>
      </p:sp>
      <p:sp>
        <p:nvSpPr>
          <p:cNvPr id="286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4F6E05A-51AF-42C9-9EBD-F0DFFEBAD5BD}" type="slidenum">
              <a:rPr lang="ko-KR" altLang="en-US" smtClean="0"/>
              <a:pPr/>
              <a:t>4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3174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0FDA063-75BA-4958-A11B-B2C66D9A86DC}" type="slidenum">
              <a:rPr lang="ko-KR" altLang="en-US" smtClean="0"/>
              <a:pPr/>
              <a:t>5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ko-KR" smtClean="0"/>
          </a:p>
        </p:txBody>
      </p:sp>
      <p:sp>
        <p:nvSpPr>
          <p:cNvPr id="32772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370ED47-426D-4123-B6A0-2F26612A0C25}" type="slidenum">
              <a:rPr lang="ko-KR" altLang="en-US" smtClean="0"/>
              <a:pPr/>
              <a:t>6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32500" lnSpcReduction="20000"/>
          </a:bodyPr>
          <a:lstStyle/>
          <a:p>
            <a:pPr>
              <a:buFont typeface="Wingdings" pitchFamily="2" charset="2"/>
              <a:buNone/>
              <a:defRPr/>
            </a:pPr>
            <a:endParaRPr lang="en-US" altLang="ko-KR" b="1" dirty="0" smtClean="0">
              <a:solidFill>
                <a:srgbClr val="3333CC"/>
              </a:solidFill>
              <a:sym typeface="Wingdings" pitchFamily="2" charset="2"/>
            </a:endParaRPr>
          </a:p>
        </p:txBody>
      </p:sp>
      <p:sp>
        <p:nvSpPr>
          <p:cNvPr id="3379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65BFF7B-9024-436A-A9FE-D4C2FA9D4A00}" type="slidenum">
              <a:rPr lang="ko-KR" altLang="en-US" smtClean="0"/>
              <a:pPr/>
              <a:t>8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15B534-BBB3-4202-953A-452C0BDBA2FC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endParaRPr lang="en-US" altLang="ko-KR" dirty="0" smtClean="0">
              <a:sym typeface="Wingdings" pitchFamily="2" charset="2"/>
            </a:endParaRPr>
          </a:p>
        </p:txBody>
      </p:sp>
      <p:sp>
        <p:nvSpPr>
          <p:cNvPr id="3482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F92E0E8-B575-43FE-A770-FFFCB28355D0}" type="slidenum">
              <a:rPr lang="ko-KR" altLang="en-US" smtClean="0"/>
              <a:pPr/>
              <a:t>10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3584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2AD50AB-6192-4BFB-9F4F-874BB6442B9F}" type="slidenum">
              <a:rPr lang="ko-KR" altLang="en-US" smtClean="0"/>
              <a:pPr/>
              <a:t>11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ko-KR" smtClean="0"/>
          </a:p>
        </p:txBody>
      </p:sp>
      <p:sp>
        <p:nvSpPr>
          <p:cNvPr id="37892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63C8135-28F3-49DB-8B25-CA9363B74C67}" type="slidenum">
              <a:rPr lang="ko-KR" altLang="en-US" smtClean="0"/>
              <a:pPr/>
              <a:t>12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ko-KR" dirty="0" smtClean="0"/>
          </a:p>
        </p:txBody>
      </p:sp>
      <p:sp>
        <p:nvSpPr>
          <p:cNvPr id="3891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713C367-9AD6-4FDC-BE56-5E3691BF2124}" type="slidenum">
              <a:rPr lang="ko-KR" altLang="en-US" smtClean="0"/>
              <a:pPr/>
              <a:t>13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ko-KR" smtClean="0"/>
          </a:p>
        </p:txBody>
      </p:sp>
      <p:sp>
        <p:nvSpPr>
          <p:cNvPr id="3891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713C367-9AD6-4FDC-BE56-5E3691BF2124}" type="slidenum">
              <a:rPr lang="ko-KR" altLang="en-US" smtClean="0"/>
              <a:pPr/>
              <a:t>14</a:t>
            </a:fld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AFB859-9B6A-4400-B9B1-9950E3F656CB}" type="datetime1">
              <a:rPr lang="ko-KR" altLang="en-US" smtClean="0"/>
              <a:pPr>
                <a:defRPr/>
              </a:pPr>
              <a:t>2011-04-22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88F728-54EA-44D5-8FE0-BDB4522293E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C7256-9D73-4E21-A90E-0C1356F147C4}" type="datetime1">
              <a:rPr lang="ko-KR" altLang="en-US" smtClean="0"/>
              <a:pPr>
                <a:defRPr/>
              </a:pPr>
              <a:t>2011-04-22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9CA9E-D4C3-4BA2-A096-D9B804DA134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F745C-C812-42E2-B49A-ACBDABAD0947}" type="datetime1">
              <a:rPr lang="ko-KR" altLang="en-US" smtClean="0"/>
              <a:pPr>
                <a:defRPr/>
              </a:pPr>
              <a:t>2011-04-22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F1155-8348-45CD-A5AE-68D8A7E51FC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2D35BB-0174-4556-BEB8-DF5F16FAEC96}" type="datetime1">
              <a:rPr lang="ko-KR" altLang="en-US" smtClean="0"/>
              <a:pPr>
                <a:defRPr/>
              </a:pPr>
              <a:t>2011-04-22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BF957-5F55-4788-99FB-4303A238804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01DCD6-CECF-44ED-A4E8-FA8CFBF7DEF3}" type="datetime1">
              <a:rPr lang="ko-KR" altLang="en-US" smtClean="0"/>
              <a:pPr>
                <a:defRPr/>
              </a:pPr>
              <a:t>2011-04-22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730464-EA58-4C17-9853-BFB1AD06DE1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24DD80-0BC4-4571-B07E-32556077C423}" type="datetime1">
              <a:rPr lang="ko-KR" altLang="en-US" smtClean="0"/>
              <a:pPr>
                <a:defRPr/>
              </a:pPr>
              <a:t>2011-04-22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A16CBD-7916-4971-982A-88E85A765DB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2FE861-B4D7-47A1-A8E2-F4FB707AA838}" type="datetime1">
              <a:rPr lang="ko-KR" altLang="en-US" smtClean="0"/>
              <a:pPr>
                <a:defRPr/>
              </a:pPr>
              <a:t>2011-04-22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6526DC-7C09-4127-9410-DCE180058BF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3EAED-5267-4865-A1DC-C71485183CCA}" type="datetime1">
              <a:rPr lang="ko-KR" altLang="en-US" smtClean="0"/>
              <a:pPr>
                <a:defRPr/>
              </a:pPr>
              <a:t>2011-04-22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1A819F-591C-430D-B96B-60042BA81EF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9C1F7-6490-421E-86F9-959EA76BCBED}" type="datetime1">
              <a:rPr lang="ko-KR" altLang="en-US" smtClean="0"/>
              <a:pPr>
                <a:defRPr/>
              </a:pPr>
              <a:t>2011-04-22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10E83-BA24-421F-9297-9CFAC3F9D9C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그림 8" descr="JobYoung(본문).jpg"/>
          <p:cNvPicPr>
            <a:picLocks noChangeAspect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4" name="그룹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109" name="그림 10" descr="JobYoung(간지)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10" name="그림 14" descr="잡영패턴Y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28662" y="1643050"/>
              <a:ext cx="2816225" cy="3286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제목 14"/>
          <p:cNvSpPr>
            <a:spLocks noGrp="1"/>
          </p:cNvSpPr>
          <p:nvPr>
            <p:ph type="title"/>
          </p:nvPr>
        </p:nvSpPr>
        <p:spPr>
          <a:xfrm>
            <a:off x="500034" y="1500174"/>
            <a:ext cx="8229600" cy="1714512"/>
          </a:xfrm>
        </p:spPr>
        <p:txBody>
          <a:bodyPr/>
          <a:lstStyle/>
          <a:p>
            <a:pPr algn="l"/>
            <a:r>
              <a:rPr lang="ko-KR" altLang="en-US" sz="3600" dirty="0" smtClean="0">
                <a:solidFill>
                  <a:srgbClr val="6600CC"/>
                </a:solidFill>
                <a:latin typeface="휴먼모음T" pitchFamily="18" charset="-127"/>
                <a:ea typeface="휴먼모음T" pitchFamily="18" charset="-127"/>
              </a:rPr>
              <a:t>학생</a:t>
            </a:r>
            <a:r>
              <a:rPr lang="en-US" altLang="ko-KR" sz="3600" dirty="0" smtClean="0">
                <a:solidFill>
                  <a:srgbClr val="6600CC"/>
                </a:solidFill>
                <a:latin typeface="휴먼모음T" pitchFamily="18" charset="-127"/>
                <a:ea typeface="휴먼모음T" pitchFamily="18" charset="-127"/>
              </a:rPr>
              <a:t>4-H</a:t>
            </a:r>
            <a:r>
              <a:rPr lang="ko-KR" altLang="en-US" sz="3600" dirty="0" smtClean="0">
                <a:solidFill>
                  <a:srgbClr val="6600CC"/>
                </a:solidFill>
                <a:latin typeface="휴먼모음T" pitchFamily="18" charset="-127"/>
                <a:ea typeface="휴먼모음T" pitchFamily="18" charset="-127"/>
              </a:rPr>
              <a:t>활동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     </a:t>
            </a:r>
            <a:r>
              <a:rPr lang="ko-KR" altLang="en-US" sz="5000" dirty="0" smtClean="0">
                <a:solidFill>
                  <a:srgbClr val="CC0099"/>
                </a:solidFill>
                <a:latin typeface="서울들국화" pitchFamily="18" charset="-127"/>
                <a:ea typeface="서울들국화" pitchFamily="18" charset="-127"/>
              </a:rPr>
              <a:t>관련 기관과의 </a:t>
            </a:r>
            <a:r>
              <a:rPr lang="ko-KR" altLang="en-US" sz="5000" dirty="0" err="1" smtClean="0">
                <a:solidFill>
                  <a:srgbClr val="CC0099"/>
                </a:solidFill>
                <a:latin typeface="서울들국화" pitchFamily="18" charset="-127"/>
                <a:ea typeface="서울들국화" pitchFamily="18" charset="-127"/>
              </a:rPr>
              <a:t>파트너쉽</a:t>
            </a:r>
            <a:endParaRPr lang="ko-KR" altLang="en-US" sz="5000" dirty="0">
              <a:solidFill>
                <a:srgbClr val="CC0099"/>
              </a:solidFill>
              <a:latin typeface="서울들국화" pitchFamily="18" charset="-127"/>
              <a:ea typeface="서울들국화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42976" y="4643446"/>
            <a:ext cx="71438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dist"/>
            <a:r>
              <a:rPr lang="ko-KR" altLang="en-US" sz="3500" b="1" kern="1000" spc="-28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전라북도</a:t>
            </a:r>
            <a:r>
              <a:rPr lang="en-US" altLang="ko-KR" sz="3500" b="1" kern="1000" spc="-28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휴먼모음T" pitchFamily="18" charset="-127"/>
                <a:ea typeface="휴먼모음T" pitchFamily="18" charset="-127"/>
              </a:rPr>
              <a:t>4-H</a:t>
            </a:r>
            <a:r>
              <a:rPr lang="ko-KR" altLang="en-US" sz="3500" b="1" kern="1000" spc="-28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지도교사협의회 회장</a:t>
            </a:r>
            <a:endParaRPr lang="en-US" altLang="ko-KR" sz="3500" b="1" kern="1000" spc="-280" dirty="0" smtClean="0">
              <a:solidFill>
                <a:schemeClr val="tx2">
                  <a:lumMod val="60000"/>
                  <a:lumOff val="4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en-US" altLang="ko-KR" sz="3500" dirty="0" smtClean="0"/>
              <a:t> </a:t>
            </a:r>
            <a:r>
              <a:rPr lang="ko-KR" altLang="en-US" sz="3500" b="1" dirty="0" smtClean="0">
                <a:latin typeface="휴먼모음T" pitchFamily="18" charset="-127"/>
                <a:ea typeface="휴먼모음T" pitchFamily="18" charset="-127"/>
              </a:rPr>
              <a:t>박 현 성</a:t>
            </a:r>
            <a:endParaRPr lang="ko-KR" altLang="en-US" sz="3500" b="1" dirty="0"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그림 20" descr="JobYoung(목차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제목 1"/>
          <p:cNvSpPr>
            <a:spLocks noGrp="1"/>
          </p:cNvSpPr>
          <p:nvPr>
            <p:ph type="title"/>
          </p:nvPr>
        </p:nvSpPr>
        <p:spPr bwMode="auto">
          <a:xfrm>
            <a:off x="3357554" y="571480"/>
            <a:ext cx="2286000" cy="8572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sz="4500" b="1" dirty="0" smtClean="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rPr>
              <a:t>순 서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gray">
          <a:xfrm>
            <a:off x="2500313" y="3321050"/>
            <a:ext cx="5072062" cy="565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tIns="36000" bIns="3600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1" name="AutoShape 5"/>
          <p:cNvSpPr>
            <a:spLocks noChangeArrowheads="1"/>
          </p:cNvSpPr>
          <p:nvPr/>
        </p:nvSpPr>
        <p:spPr bwMode="auto">
          <a:xfrm>
            <a:off x="1714480" y="5429264"/>
            <a:ext cx="739775" cy="468313"/>
          </a:xfrm>
          <a:prstGeom prst="roundRect">
            <a:avLst>
              <a:gd name="adj" fmla="val 13898"/>
            </a:avLst>
          </a:prstGeom>
          <a:noFill/>
          <a:ln w="9525" algn="ctr">
            <a:noFill/>
            <a:round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3600" dirty="0">
              <a:solidFill>
                <a:schemeClr val="bg1"/>
              </a:solidFill>
              <a:latin typeface="Times New Roman" pitchFamily="18" charset="0"/>
              <a:ea typeface="HY견고딕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065290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ko-KR" altLang="en-US" dirty="0"/>
          </a:p>
        </p:txBody>
      </p:sp>
      <p:sp>
        <p:nvSpPr>
          <p:cNvPr id="22" name="직사각형 21"/>
          <p:cNvSpPr/>
          <p:nvPr/>
        </p:nvSpPr>
        <p:spPr>
          <a:xfrm>
            <a:off x="4366655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ko-KR" altLang="en-US" dirty="0"/>
          </a:p>
        </p:txBody>
      </p:sp>
      <p:grpSp>
        <p:nvGrpSpPr>
          <p:cNvPr id="24" name="그룹 23"/>
          <p:cNvGrpSpPr/>
          <p:nvPr/>
        </p:nvGrpSpPr>
        <p:grpSpPr>
          <a:xfrm>
            <a:off x="1428728" y="1785926"/>
            <a:ext cx="6000750" cy="695325"/>
            <a:chOff x="1678793" y="2162175"/>
            <a:chExt cx="6000750" cy="695325"/>
          </a:xfrm>
        </p:grpSpPr>
        <p:pic>
          <p:nvPicPr>
            <p:cNvPr id="3084" name="그림 20" descr="목차_bar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678793" y="2162175"/>
              <a:ext cx="6000750" cy="695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AutoShape 5"/>
            <p:cNvSpPr>
              <a:spLocks noChangeArrowheads="1"/>
            </p:cNvSpPr>
            <p:nvPr/>
          </p:nvSpPr>
          <p:spPr bwMode="auto">
            <a:xfrm>
              <a:off x="1821668" y="2228850"/>
              <a:ext cx="739775" cy="468313"/>
            </a:xfrm>
            <a:prstGeom prst="roundRect">
              <a:avLst>
                <a:gd name="adj" fmla="val 13898"/>
              </a:avLst>
            </a:prstGeom>
            <a:noFill/>
            <a:ln w="9525" algn="ctr">
              <a:noFill/>
              <a:round/>
              <a:headEnd/>
              <a:tailEnd/>
            </a:ln>
            <a:effectLst>
              <a:outerShdw dist="28398" dir="1593903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3600" dirty="0">
                  <a:solidFill>
                    <a:schemeClr val="bg1"/>
                  </a:solidFill>
                  <a:latin typeface="Times New Roman" pitchFamily="18" charset="0"/>
                  <a:ea typeface="HY견고딕" pitchFamily="18" charset="-127"/>
                </a:rPr>
                <a:t>I</a:t>
              </a:r>
            </a:p>
          </p:txBody>
        </p:sp>
        <p:sp>
          <p:nvSpPr>
            <p:cNvPr id="7" name="Text Box 4"/>
            <p:cNvSpPr txBox="1">
              <a:spLocks noChangeArrowheads="1"/>
            </p:cNvSpPr>
            <p:nvPr/>
          </p:nvSpPr>
          <p:spPr bwMode="gray">
            <a:xfrm>
              <a:off x="2607481" y="2179638"/>
              <a:ext cx="4714875" cy="5603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tIns="36000" bIns="36000"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32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571736" y="2214554"/>
              <a:ext cx="44291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서울들국화" pitchFamily="18" charset="-127"/>
                  <a:ea typeface="서울들국화" pitchFamily="18" charset="-127"/>
                </a:rPr>
                <a:t>4-H</a:t>
              </a:r>
              <a:r>
                <a:rPr lang="ko-KR" altLang="en-US" sz="28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서울들국화" pitchFamily="18" charset="-127"/>
                  <a:ea typeface="서울들국화" pitchFamily="18" charset="-127"/>
                </a:rPr>
                <a:t>지도기관과의 관계</a:t>
              </a:r>
              <a:endParaRPr lang="ko-KR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서울들국화" pitchFamily="18" charset="-127"/>
                <a:ea typeface="서울들국화" pitchFamily="18" charset="-127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1428728" y="2714620"/>
            <a:ext cx="6000729" cy="695325"/>
            <a:chOff x="1571625" y="3305175"/>
            <a:chExt cx="6000729" cy="695325"/>
          </a:xfrm>
        </p:grpSpPr>
        <p:pic>
          <p:nvPicPr>
            <p:cNvPr id="3081" name="그림 23" descr="목차_bar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571625" y="3305175"/>
              <a:ext cx="6000729" cy="695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AutoShape 5"/>
            <p:cNvSpPr>
              <a:spLocks noChangeArrowheads="1"/>
            </p:cNvSpPr>
            <p:nvPr/>
          </p:nvSpPr>
          <p:spPr bwMode="auto">
            <a:xfrm>
              <a:off x="1714480" y="3357562"/>
              <a:ext cx="739775" cy="468313"/>
            </a:xfrm>
            <a:prstGeom prst="roundRect">
              <a:avLst>
                <a:gd name="adj" fmla="val 13898"/>
              </a:avLst>
            </a:prstGeom>
            <a:noFill/>
            <a:ln w="9525" algn="ctr">
              <a:noFill/>
              <a:round/>
              <a:headEnd/>
              <a:tailEnd/>
            </a:ln>
            <a:effectLst>
              <a:outerShdw dist="28398" dir="1593903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3600" dirty="0">
                  <a:solidFill>
                    <a:schemeClr val="bg1"/>
                  </a:solidFill>
                  <a:latin typeface="Times New Roman" pitchFamily="18" charset="0"/>
                  <a:ea typeface="HY견고딕" pitchFamily="18" charset="-127"/>
                </a:rPr>
                <a:t>II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571736" y="3357562"/>
              <a:ext cx="44291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서울들국화" pitchFamily="18" charset="-127"/>
                  <a:ea typeface="서울들국화" pitchFamily="18" charset="-127"/>
                </a:rPr>
                <a:t>4-H</a:t>
              </a:r>
              <a:r>
                <a:rPr lang="ko-KR" altLang="en-US" sz="28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서울들국화" pitchFamily="18" charset="-127"/>
                  <a:ea typeface="서울들국화" pitchFamily="18" charset="-127"/>
                </a:rPr>
                <a:t>연합회와의 관계</a:t>
              </a:r>
              <a:endParaRPr lang="ko-KR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서울들국화" pitchFamily="18" charset="-127"/>
                <a:ea typeface="서울들국화" pitchFamily="18" charset="-127"/>
              </a:endParaRP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1357290" y="3714752"/>
            <a:ext cx="6000750" cy="695325"/>
            <a:chOff x="1500166" y="4357694"/>
            <a:chExt cx="6000750" cy="695325"/>
          </a:xfrm>
        </p:grpSpPr>
        <p:grpSp>
          <p:nvGrpSpPr>
            <p:cNvPr id="32" name="그룹 31"/>
            <p:cNvGrpSpPr/>
            <p:nvPr/>
          </p:nvGrpSpPr>
          <p:grpSpPr>
            <a:xfrm>
              <a:off x="1500166" y="4357694"/>
              <a:ext cx="6000750" cy="695325"/>
              <a:chOff x="1535896" y="4357694"/>
              <a:chExt cx="6000750" cy="695325"/>
            </a:xfrm>
          </p:grpSpPr>
          <p:pic>
            <p:nvPicPr>
              <p:cNvPr id="17" name="그림 20" descr="목차_bar.png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535896" y="4357694"/>
                <a:ext cx="6000750" cy="6953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" name="AutoShape 5"/>
              <p:cNvSpPr>
                <a:spLocks noChangeArrowheads="1"/>
              </p:cNvSpPr>
              <p:nvPr/>
            </p:nvSpPr>
            <p:spPr bwMode="auto">
              <a:xfrm>
                <a:off x="1714480" y="4429132"/>
                <a:ext cx="739775" cy="468313"/>
              </a:xfrm>
              <a:prstGeom prst="roundRect">
                <a:avLst>
                  <a:gd name="adj" fmla="val 13898"/>
                </a:avLst>
              </a:prstGeom>
              <a:noFill/>
              <a:ln w="9525" algn="ctr">
                <a:noFill/>
                <a:round/>
                <a:headEnd/>
                <a:tailEnd/>
              </a:ln>
              <a:effectLst>
                <a:outerShdw dist="28398" dir="1593903" algn="ctr" rotWithShape="0">
                  <a:schemeClr val="tx1"/>
                </a:outerShdw>
              </a:effectLst>
            </p:spPr>
            <p:txBody>
              <a:bodyPr wrap="none" anchor="ctr"/>
              <a:lstStyle/>
              <a:p>
                <a:pPr algn="ctr" eaLnBrk="0" fontAlgn="auto" latinLnBrk="0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ko-KR" sz="3600" b="1" dirty="0" smtClean="0">
                    <a:solidFill>
                      <a:schemeClr val="bg1"/>
                    </a:solidFill>
                    <a:latin typeface="바탕체" pitchFamily="17" charset="-127"/>
                    <a:ea typeface="바탕체" pitchFamily="17" charset="-127"/>
                  </a:rPr>
                  <a:t>Ⅲ</a:t>
                </a:r>
                <a:endParaRPr kumimoji="0" lang="en-US" altLang="ko-KR" sz="3600" dirty="0">
                  <a:solidFill>
                    <a:schemeClr val="bg1"/>
                  </a:solidFill>
                  <a:latin typeface="Times New Roman" pitchFamily="18" charset="0"/>
                  <a:ea typeface="HY견고딕" pitchFamily="18" charset="-127"/>
                </a:endParaRPr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2500298" y="4357694"/>
              <a:ext cx="44291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dirty="0" err="1" smtClean="0">
                  <a:ln w="18415" cmpd="sng">
                    <a:solidFill>
                      <a:srgbClr val="FFFFFF"/>
                    </a:solidFill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서울들국화" pitchFamily="18" charset="-127"/>
                  <a:ea typeface="서울들국화" pitchFamily="18" charset="-127"/>
                </a:rPr>
                <a:t>도교육청과의</a:t>
              </a:r>
              <a:r>
                <a:rPr lang="ko-KR" altLang="en-US" sz="32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서울들국화" pitchFamily="18" charset="-127"/>
                  <a:ea typeface="서울들국화" pitchFamily="18" charset="-127"/>
                </a:rPr>
                <a:t> 관계</a:t>
              </a:r>
              <a:endParaRPr lang="ko-KR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서울들국화" pitchFamily="18" charset="-127"/>
                <a:ea typeface="서울들국화" pitchFamily="18" charset="-127"/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1357290" y="4643446"/>
            <a:ext cx="6000750" cy="695325"/>
            <a:chOff x="1464458" y="5357826"/>
            <a:chExt cx="6000750" cy="695325"/>
          </a:xfrm>
        </p:grpSpPr>
        <p:pic>
          <p:nvPicPr>
            <p:cNvPr id="18" name="그림 20" descr="목차_bar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64458" y="5357826"/>
              <a:ext cx="6000750" cy="695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AutoShape 5"/>
            <p:cNvSpPr>
              <a:spLocks noChangeArrowheads="1"/>
            </p:cNvSpPr>
            <p:nvPr/>
          </p:nvSpPr>
          <p:spPr bwMode="auto">
            <a:xfrm>
              <a:off x="1643042" y="5429264"/>
              <a:ext cx="739775" cy="468313"/>
            </a:xfrm>
            <a:prstGeom prst="roundRect">
              <a:avLst>
                <a:gd name="adj" fmla="val 13898"/>
              </a:avLst>
            </a:prstGeom>
            <a:noFill/>
            <a:ln w="9525" algn="ctr">
              <a:noFill/>
              <a:round/>
              <a:headEnd/>
              <a:tailEnd/>
            </a:ln>
            <a:effectLst>
              <a:outerShdw dist="28398" dir="1593903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ko-KR" sz="3600" b="1" dirty="0" smtClean="0">
                <a:latin typeface="바탕체" pitchFamily="17" charset="-127"/>
                <a:ea typeface="바탕체" pitchFamily="17" charset="-127"/>
              </a:endParaRPr>
            </a:p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3400" b="1" dirty="0" smtClean="0">
                  <a:solidFill>
                    <a:schemeClr val="bg1"/>
                  </a:solidFill>
                  <a:latin typeface="바탕체" pitchFamily="17" charset="-127"/>
                  <a:ea typeface="바탕체" pitchFamily="17" charset="-127"/>
                </a:rPr>
                <a:t>Ⅳ</a:t>
              </a:r>
              <a:endParaRPr lang="ko-KR" altLang="en-US" sz="3400" dirty="0" smtClean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endParaRPr>
            </a:p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3600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2571736" y="5429264"/>
              <a:ext cx="44291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서울들국화" pitchFamily="18" charset="-127"/>
                  <a:ea typeface="서울들국화" pitchFamily="18" charset="-127"/>
                </a:rPr>
                <a:t>4-H</a:t>
              </a:r>
              <a:r>
                <a:rPr lang="ko-KR" altLang="en-US" sz="28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서울들국화" pitchFamily="18" charset="-127"/>
                  <a:ea typeface="서울들국화" pitchFamily="18" charset="-127"/>
                </a:rPr>
                <a:t>지도교사협의회</a:t>
              </a:r>
              <a:endParaRPr lang="ko-KR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서울들국화" pitchFamily="18" charset="-127"/>
                <a:ea typeface="서울들국화" pitchFamily="18" charset="-127"/>
              </a:endParaRP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1285852" y="5643578"/>
            <a:ext cx="6000750" cy="695325"/>
            <a:chOff x="1464458" y="5357826"/>
            <a:chExt cx="6000750" cy="695325"/>
          </a:xfrm>
        </p:grpSpPr>
        <p:pic>
          <p:nvPicPr>
            <p:cNvPr id="38" name="그림 20" descr="목차_bar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64458" y="5357826"/>
              <a:ext cx="6000750" cy="695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9" name="AutoShape 5"/>
            <p:cNvSpPr>
              <a:spLocks noChangeArrowheads="1"/>
            </p:cNvSpPr>
            <p:nvPr/>
          </p:nvSpPr>
          <p:spPr bwMode="auto">
            <a:xfrm>
              <a:off x="1643042" y="5429264"/>
              <a:ext cx="739775" cy="468313"/>
            </a:xfrm>
            <a:prstGeom prst="roundRect">
              <a:avLst>
                <a:gd name="adj" fmla="val 13898"/>
              </a:avLst>
            </a:prstGeom>
            <a:noFill/>
            <a:ln w="9525" algn="ctr">
              <a:noFill/>
              <a:round/>
              <a:headEnd/>
              <a:tailEnd/>
            </a:ln>
            <a:effectLst>
              <a:outerShdw dist="28398" dir="1593903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ko-KR" sz="3600" b="1" dirty="0" smtClean="0">
                <a:latin typeface="바탕체" pitchFamily="17" charset="-127"/>
                <a:ea typeface="바탕체" pitchFamily="17" charset="-127"/>
              </a:endParaRPr>
            </a:p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3400" b="1" dirty="0" smtClean="0">
                  <a:solidFill>
                    <a:schemeClr val="bg1"/>
                  </a:solidFill>
                  <a:latin typeface="바탕체"/>
                  <a:ea typeface="바탕체"/>
                </a:rPr>
                <a:t>Ⅴ</a:t>
              </a:r>
              <a:endParaRPr lang="ko-KR" altLang="en-US" sz="3400" b="1" dirty="0" smtClean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endParaRPr>
            </a:p>
            <a:p>
              <a:pPr algn="ctr" eaLnBrk="0" fontAlgn="auto" latinLnBrk="0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altLang="ko-KR" sz="3600" dirty="0">
                <a:solidFill>
                  <a:schemeClr val="bg1"/>
                </a:solidFill>
                <a:latin typeface="바탕체" pitchFamily="17" charset="-127"/>
                <a:ea typeface="바탕체" pitchFamily="17" charset="-127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571736" y="5429264"/>
              <a:ext cx="44291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서울들국화" pitchFamily="18" charset="-127"/>
                  <a:ea typeface="서울들국화" pitchFamily="18" charset="-127"/>
                </a:rPr>
                <a:t>지도기관의 문제점</a:t>
              </a:r>
              <a:endParaRPr lang="ko-KR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서울들국화" pitchFamily="18" charset="-127"/>
                <a:ea typeface="서울들국화" pitchFamily="18" charset="-127"/>
              </a:endParaRPr>
            </a:p>
          </p:txBody>
        </p:sp>
      </p:grpSp>
    </p:spTree>
  </p:cSld>
  <p:clrMapOvr>
    <a:masterClrMapping/>
  </p:clrMapOvr>
  <p:transition>
    <p:sndAc>
      <p:stSnd>
        <p:snd r:embed="rId3" name="laser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20" descr="화살표11"/>
          <p:cNvPicPr>
            <a:picLocks noChangeAspect="1" noChangeArrowheads="1"/>
          </p:cNvPicPr>
          <p:nvPr/>
        </p:nvPicPr>
        <p:blipFill>
          <a:blip r:embed="rId4" cstate="print">
            <a:lum bright="18000" contrast="6000"/>
          </a:blip>
          <a:srcRect/>
          <a:stretch>
            <a:fillRect/>
          </a:stretch>
        </p:blipFill>
        <p:spPr bwMode="auto">
          <a:xfrm>
            <a:off x="2143108" y="2500306"/>
            <a:ext cx="4765675" cy="105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306388" y="142875"/>
            <a:ext cx="8837612" cy="714375"/>
          </a:xfrm>
          <a:prstGeom prst="rect">
            <a:avLst/>
          </a:prstGeom>
        </p:spPr>
        <p:txBody>
          <a:bodyPr/>
          <a:lstStyle>
            <a:lvl1pPr algn="l">
              <a:defRPr sz="3000">
                <a:solidFill>
                  <a:srgbClr val="FFC000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kumimoji="0" lang="ko-KR" altLang="en-US" sz="3200" b="1" dirty="0" err="1" smtClean="0">
                <a:solidFill>
                  <a:schemeClr val="bg1"/>
                </a:solidFill>
                <a:cs typeface="+mj-cs"/>
              </a:rPr>
              <a:t>파트너쉽의</a:t>
            </a:r>
            <a:r>
              <a:rPr kumimoji="0" lang="ko-KR" altLang="en-US" sz="3200" b="1" dirty="0" smtClean="0">
                <a:solidFill>
                  <a:schemeClr val="bg1"/>
                </a:solidFill>
                <a:cs typeface="+mj-cs"/>
              </a:rPr>
              <a:t> 필요성</a:t>
            </a:r>
          </a:p>
        </p:txBody>
      </p:sp>
      <p:grpSp>
        <p:nvGrpSpPr>
          <p:cNvPr id="32" name="그룹 31"/>
          <p:cNvGrpSpPr/>
          <p:nvPr/>
        </p:nvGrpSpPr>
        <p:grpSpPr>
          <a:xfrm>
            <a:off x="642938" y="1357313"/>
            <a:ext cx="7858125" cy="1536700"/>
            <a:chOff x="642938" y="1357313"/>
            <a:chExt cx="7858125" cy="1536700"/>
          </a:xfrm>
        </p:grpSpPr>
        <p:grpSp>
          <p:nvGrpSpPr>
            <p:cNvPr id="6" name="그룹 27"/>
            <p:cNvGrpSpPr>
              <a:grpSpLocks/>
            </p:cNvGrpSpPr>
            <p:nvPr/>
          </p:nvGrpSpPr>
          <p:grpSpPr bwMode="auto">
            <a:xfrm>
              <a:off x="642938" y="1544638"/>
              <a:ext cx="7858125" cy="1349375"/>
              <a:chOff x="642938" y="1544638"/>
              <a:chExt cx="7858125" cy="1349375"/>
            </a:xfrm>
          </p:grpSpPr>
          <p:grpSp>
            <p:nvGrpSpPr>
              <p:cNvPr id="5134" name="Group 47"/>
              <p:cNvGrpSpPr>
                <a:grpSpLocks/>
              </p:cNvGrpSpPr>
              <p:nvPr/>
            </p:nvGrpSpPr>
            <p:grpSpPr bwMode="auto">
              <a:xfrm>
                <a:off x="642938" y="1544638"/>
                <a:ext cx="7858125" cy="1349375"/>
                <a:chOff x="204" y="572"/>
                <a:chExt cx="5398" cy="1102"/>
              </a:xfrm>
            </p:grpSpPr>
            <p:pic>
              <p:nvPicPr>
                <p:cNvPr id="5138" name="Picture 46" descr="Untitled-8 copy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204" y="974"/>
                  <a:ext cx="5398" cy="7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5139" name="Picture 43" descr="Untitled-8 copy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204" y="572"/>
                  <a:ext cx="5398" cy="7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40" name="AutoShape 44"/>
                <p:cNvSpPr>
                  <a:spLocks noChangeArrowheads="1"/>
                </p:cNvSpPr>
                <p:nvPr/>
              </p:nvSpPr>
              <p:spPr bwMode="auto">
                <a:xfrm>
                  <a:off x="295" y="663"/>
                  <a:ext cx="5216" cy="907"/>
                </a:xfrm>
                <a:prstGeom prst="roundRect">
                  <a:avLst>
                    <a:gd name="adj" fmla="val 11602"/>
                  </a:avLst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DDDDDD"/>
                    </a:gs>
                  </a:gsLst>
                  <a:lin ang="2700000" scaled="1"/>
                </a:gradFill>
                <a:ln w="57150" algn="ctr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  <p:grpSp>
            <p:nvGrpSpPr>
              <p:cNvPr id="5135" name="그룹 26"/>
              <p:cNvGrpSpPr>
                <a:grpSpLocks/>
              </p:cNvGrpSpPr>
              <p:nvPr/>
            </p:nvGrpSpPr>
            <p:grpSpPr bwMode="auto">
              <a:xfrm>
                <a:off x="1071538" y="1925638"/>
                <a:ext cx="7358114" cy="461665"/>
                <a:chOff x="822306" y="1997073"/>
                <a:chExt cx="7357823" cy="461574"/>
              </a:xfrm>
            </p:grpSpPr>
            <p:sp>
              <p:nvSpPr>
                <p:cNvPr id="5136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893741" y="1997073"/>
                  <a:ext cx="7286388" cy="46157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ctr"/>
                  <a:r>
                    <a:rPr kumimoji="0" lang="ko-KR" altLang="en-US" sz="2400" dirty="0" smtClean="0">
                      <a:solidFill>
                        <a:srgbClr val="002060"/>
                      </a:solidFill>
                      <a:latin typeface="HY헤드라인M" pitchFamily="18" charset="-127"/>
                      <a:ea typeface="HY헤드라인M" pitchFamily="18" charset="-127"/>
                    </a:rPr>
                    <a:t>학교</a:t>
                  </a:r>
                  <a:r>
                    <a:rPr kumimoji="0" lang="en-US" altLang="ko-KR" sz="2400" dirty="0" smtClean="0">
                      <a:solidFill>
                        <a:srgbClr val="002060"/>
                      </a:solidFill>
                      <a:latin typeface="HY헤드라인M" pitchFamily="18" charset="-127"/>
                      <a:ea typeface="HY헤드라인M" pitchFamily="18" charset="-127"/>
                    </a:rPr>
                    <a:t>4-H</a:t>
                  </a:r>
                  <a:r>
                    <a:rPr kumimoji="0" lang="ko-KR" altLang="en-US" sz="2400" dirty="0" smtClean="0">
                      <a:solidFill>
                        <a:srgbClr val="002060"/>
                      </a:solidFill>
                      <a:latin typeface="HY헤드라인M" pitchFamily="18" charset="-127"/>
                      <a:ea typeface="HY헤드라인M" pitchFamily="18" charset="-127"/>
                    </a:rPr>
                    <a:t>활동을 위해 지도기관과의 협력관계 구축 </a:t>
                  </a:r>
                  <a:endParaRPr kumimoji="0" lang="en-US" altLang="ko-KR" sz="2400" dirty="0">
                    <a:solidFill>
                      <a:srgbClr val="002060"/>
                    </a:solidFill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pic>
              <p:nvPicPr>
                <p:cNvPr id="5137" name="Picture 27" descr="b_blue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/>
                <a:stretch>
                  <a:fillRect/>
                </a:stretch>
              </p:blipFill>
              <p:spPr bwMode="auto">
                <a:xfrm>
                  <a:off x="822306" y="2160588"/>
                  <a:ext cx="107950" cy="11747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9" name="그룹 18"/>
            <p:cNvGrpSpPr>
              <a:grpSpLocks/>
            </p:cNvGrpSpPr>
            <p:nvPr/>
          </p:nvGrpSpPr>
          <p:grpSpPr bwMode="auto">
            <a:xfrm>
              <a:off x="3276600" y="1357313"/>
              <a:ext cx="2571750" cy="509587"/>
              <a:chOff x="3357554" y="1598615"/>
              <a:chExt cx="2571768" cy="509588"/>
            </a:xfrm>
          </p:grpSpPr>
          <p:sp>
            <p:nvSpPr>
              <p:cNvPr id="5131" name="AutoShape 14"/>
              <p:cNvSpPr>
                <a:spLocks noChangeArrowheads="1"/>
              </p:cNvSpPr>
              <p:nvPr/>
            </p:nvSpPr>
            <p:spPr bwMode="auto">
              <a:xfrm>
                <a:off x="3357554" y="1598615"/>
                <a:ext cx="2571768" cy="509588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1D3A58"/>
                  </a:gs>
                  <a:gs pos="100000">
                    <a:srgbClr val="336699"/>
                  </a:gs>
                </a:gsLst>
                <a:lin ang="5400000" scaled="1"/>
              </a:gradFill>
              <a:ln w="19050" algn="ctr">
                <a:solidFill>
                  <a:srgbClr val="C0C0C0"/>
                </a:solidFill>
                <a:round/>
                <a:headEnd/>
                <a:tailEnd/>
              </a:ln>
              <a:effectLst>
                <a:prstShdw prst="shdw17" dist="40161" dir="1106097">
                  <a:srgbClr val="737373"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pPr algn="ctr"/>
                <a:r>
                  <a:rPr kumimoji="0" lang="ko-KR" altLang="en-US" sz="2400" b="1" dirty="0" err="1" smtClean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파트너쉽</a:t>
                </a:r>
                <a:r>
                  <a:rPr kumimoji="0" lang="ko-KR" altLang="en-US" sz="2400" b="1" dirty="0" smtClean="0">
                    <a:solidFill>
                      <a:schemeClr val="bg1"/>
                    </a:solidFill>
                    <a:latin typeface="맑은 고딕" pitchFamily="50" charset="-127"/>
                    <a:ea typeface="맑은 고딕" pitchFamily="50" charset="-127"/>
                  </a:rPr>
                  <a:t> 구축</a:t>
                </a:r>
                <a:endParaRPr kumimoji="0" lang="ko-KR" altLang="en-US" sz="2400" b="1" dirty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22" name="AutoShape 15"/>
              <p:cNvSpPr>
                <a:spLocks noChangeArrowheads="1"/>
              </p:cNvSpPr>
              <p:nvPr/>
            </p:nvSpPr>
            <p:spPr bwMode="auto">
              <a:xfrm>
                <a:off x="3513130" y="1627190"/>
                <a:ext cx="2260616" cy="15875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bg1">
                      <a:alpha val="60001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19050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+mn-lt"/>
                  <a:ea typeface="+mn-ea"/>
                </a:endParaRPr>
              </a:p>
            </p:txBody>
          </p:sp>
          <p:sp>
            <p:nvSpPr>
              <p:cNvPr id="23" name="Text Box 16"/>
              <p:cNvSpPr txBox="1">
                <a:spLocks noChangeArrowheads="1"/>
              </p:cNvSpPr>
              <p:nvPr/>
            </p:nvSpPr>
            <p:spPr bwMode="auto">
              <a:xfrm>
                <a:off x="3571869" y="1617665"/>
                <a:ext cx="2143140" cy="4191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tx1"/>
                </a:outerShdw>
              </a:effectLst>
            </p:spPr>
            <p:txBody>
              <a:bodyPr>
                <a:spAutoFit/>
              </a:bodyPr>
              <a:lstStyle/>
              <a:p>
                <a:pPr algn="ctr" fontAlgn="auto">
                  <a:lnSpc>
                    <a:spcPct val="11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2200" dirty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</p:grpSp>
      <p:grpSp>
        <p:nvGrpSpPr>
          <p:cNvPr id="33" name="그룹 32"/>
          <p:cNvGrpSpPr/>
          <p:nvPr/>
        </p:nvGrpSpPr>
        <p:grpSpPr>
          <a:xfrm>
            <a:off x="642938" y="3571875"/>
            <a:ext cx="7858125" cy="2392363"/>
            <a:chOff x="642938" y="3571875"/>
            <a:chExt cx="7858125" cy="2392363"/>
          </a:xfrm>
        </p:grpSpPr>
        <p:grpSp>
          <p:nvGrpSpPr>
            <p:cNvPr id="2" name="그룹 28"/>
            <p:cNvGrpSpPr>
              <a:grpSpLocks/>
            </p:cNvGrpSpPr>
            <p:nvPr/>
          </p:nvGrpSpPr>
          <p:grpSpPr bwMode="auto">
            <a:xfrm>
              <a:off x="642938" y="3651250"/>
              <a:ext cx="7858125" cy="2312988"/>
              <a:chOff x="642938" y="3651251"/>
              <a:chExt cx="7858125" cy="2312988"/>
            </a:xfrm>
          </p:grpSpPr>
          <p:grpSp>
            <p:nvGrpSpPr>
              <p:cNvPr id="5141" name="Group 47"/>
              <p:cNvGrpSpPr>
                <a:grpSpLocks/>
              </p:cNvGrpSpPr>
              <p:nvPr/>
            </p:nvGrpSpPr>
            <p:grpSpPr bwMode="auto">
              <a:xfrm>
                <a:off x="642938" y="3651251"/>
                <a:ext cx="7858125" cy="2312988"/>
                <a:chOff x="204" y="572"/>
                <a:chExt cx="5398" cy="1102"/>
              </a:xfrm>
            </p:grpSpPr>
            <p:pic>
              <p:nvPicPr>
                <p:cNvPr id="5147" name="Picture 46" descr="Untitled-8 copy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204" y="974"/>
                  <a:ext cx="5398" cy="7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5148" name="Picture 43" descr="Untitled-8 copy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204" y="572"/>
                  <a:ext cx="5398" cy="7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5149" name="AutoShape 44"/>
                <p:cNvSpPr>
                  <a:spLocks noChangeArrowheads="1"/>
                </p:cNvSpPr>
                <p:nvPr/>
              </p:nvSpPr>
              <p:spPr bwMode="auto">
                <a:xfrm>
                  <a:off x="295" y="663"/>
                  <a:ext cx="5216" cy="907"/>
                </a:xfrm>
                <a:prstGeom prst="roundRect">
                  <a:avLst>
                    <a:gd name="adj" fmla="val 11602"/>
                  </a:avLst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DDDDDD"/>
                    </a:gs>
                  </a:gsLst>
                  <a:lin ang="2700000" scaled="1"/>
                </a:gradFill>
                <a:ln w="57150" algn="ctr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  <p:grpSp>
            <p:nvGrpSpPr>
              <p:cNvPr id="5142" name="그룹 30"/>
              <p:cNvGrpSpPr>
                <a:grpSpLocks/>
              </p:cNvGrpSpPr>
              <p:nvPr/>
            </p:nvGrpSpPr>
            <p:grpSpPr bwMode="auto">
              <a:xfrm>
                <a:off x="1071538" y="4157664"/>
                <a:ext cx="6976088" cy="1477328"/>
                <a:chOff x="822306" y="4327525"/>
                <a:chExt cx="6975812" cy="1478602"/>
              </a:xfrm>
            </p:grpSpPr>
            <p:sp>
              <p:nvSpPr>
                <p:cNvPr id="5143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893741" y="4327525"/>
                  <a:ext cx="6904377" cy="147860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kumimoji="0" lang="ko-KR" altLang="en-US" sz="2000" dirty="0" smtClean="0">
                      <a:latin typeface="HY헤드라인M" pitchFamily="18" charset="-127"/>
                      <a:ea typeface="HY헤드라인M" pitchFamily="18" charset="-127"/>
                    </a:rPr>
                    <a:t>지도기관과 동반자 관계 형성을 통해 원활한 </a:t>
                  </a:r>
                  <a:r>
                    <a:rPr kumimoji="0" lang="en-US" altLang="ko-KR" sz="2000" dirty="0" smtClean="0">
                      <a:latin typeface="HY헤드라인M" pitchFamily="18" charset="-127"/>
                      <a:ea typeface="HY헤드라인M" pitchFamily="18" charset="-127"/>
                    </a:rPr>
                    <a:t>4-H</a:t>
                  </a:r>
                  <a:r>
                    <a:rPr kumimoji="0" lang="ko-KR" altLang="en-US" sz="2000" dirty="0" smtClean="0">
                      <a:latin typeface="HY헤드라인M" pitchFamily="18" charset="-127"/>
                      <a:ea typeface="HY헤드라인M" pitchFamily="18" charset="-127"/>
                    </a:rPr>
                    <a:t>활동 전개</a:t>
                  </a:r>
                  <a:endParaRPr kumimoji="0" lang="en-US" altLang="ko-KR" sz="2000" dirty="0" smtClean="0">
                    <a:latin typeface="HY헤드라인M" pitchFamily="18" charset="-127"/>
                    <a:ea typeface="HY헤드라인M" pitchFamily="18" charset="-127"/>
                  </a:endParaRPr>
                </a:p>
                <a:p>
                  <a:pPr>
                    <a:lnSpc>
                      <a:spcPct val="150000"/>
                    </a:lnSpc>
                  </a:pPr>
                  <a:r>
                    <a:rPr kumimoji="0" lang="ko-KR" altLang="en-US" sz="2000" dirty="0" smtClean="0">
                      <a:latin typeface="HY헤드라인M" pitchFamily="18" charset="-127"/>
                      <a:ea typeface="HY헤드라인M" pitchFamily="18" charset="-127"/>
                    </a:rPr>
                    <a:t>지도기관과의 협력으로 학교</a:t>
                  </a:r>
                  <a:r>
                    <a:rPr kumimoji="0" lang="en-US" altLang="ko-KR" sz="2000" dirty="0" smtClean="0">
                      <a:latin typeface="HY헤드라인M" pitchFamily="18" charset="-127"/>
                      <a:ea typeface="HY헤드라인M" pitchFamily="18" charset="-127"/>
                    </a:rPr>
                    <a:t>4-H</a:t>
                  </a:r>
                  <a:r>
                    <a:rPr kumimoji="0" lang="ko-KR" altLang="en-US" sz="2000" dirty="0" smtClean="0">
                      <a:latin typeface="HY헤드라인M" pitchFamily="18" charset="-127"/>
                      <a:ea typeface="HY헤드라인M" pitchFamily="18" charset="-127"/>
                    </a:rPr>
                    <a:t>활동의 체계화</a:t>
                  </a:r>
                  <a:endParaRPr kumimoji="0" lang="en-US" altLang="ko-KR" sz="2000" dirty="0" smtClean="0">
                    <a:latin typeface="HY헤드라인M" pitchFamily="18" charset="-127"/>
                    <a:ea typeface="HY헤드라인M" pitchFamily="18" charset="-127"/>
                  </a:endParaRPr>
                </a:p>
                <a:p>
                  <a:pPr>
                    <a:lnSpc>
                      <a:spcPct val="150000"/>
                    </a:lnSpc>
                  </a:pPr>
                  <a:r>
                    <a:rPr kumimoji="0" lang="ko-KR" altLang="en-US" sz="2000" dirty="0" smtClean="0">
                      <a:latin typeface="HY헤드라인M" pitchFamily="18" charset="-127"/>
                      <a:ea typeface="HY헤드라인M" pitchFamily="18" charset="-127"/>
                    </a:rPr>
                    <a:t>지도기관의 적극적인 지원으로 학교</a:t>
                  </a:r>
                  <a:r>
                    <a:rPr kumimoji="0" lang="en-US" altLang="ko-KR" sz="2000" dirty="0" smtClean="0">
                      <a:latin typeface="HY헤드라인M" pitchFamily="18" charset="-127"/>
                      <a:ea typeface="HY헤드라인M" pitchFamily="18" charset="-127"/>
                    </a:rPr>
                    <a:t>4-H</a:t>
                  </a:r>
                  <a:r>
                    <a:rPr kumimoji="0" lang="ko-KR" altLang="en-US" sz="2000" dirty="0" smtClean="0">
                      <a:latin typeface="HY헤드라인M" pitchFamily="18" charset="-127"/>
                      <a:ea typeface="HY헤드라인M" pitchFamily="18" charset="-127"/>
                    </a:rPr>
                    <a:t>활동의 활성화 </a:t>
                  </a:r>
                  <a:endParaRPr kumimoji="0" lang="ko-KR" altLang="en-US" sz="2000" dirty="0"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pic>
              <p:nvPicPr>
                <p:cNvPr id="5144" name="Picture 19" descr="버튼3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822306" y="4559300"/>
                  <a:ext cx="107950" cy="1158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5145" name="Picture 19" descr="버튼3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822306" y="5027613"/>
                  <a:ext cx="107950" cy="11588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5146" name="Picture 19" descr="버튼3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/>
                <a:stretch>
                  <a:fillRect/>
                </a:stretch>
              </p:blipFill>
              <p:spPr bwMode="auto">
                <a:xfrm>
                  <a:off x="822306" y="5482596"/>
                  <a:ext cx="107950" cy="11588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10" name="그룹 25"/>
            <p:cNvGrpSpPr>
              <a:grpSpLocks/>
            </p:cNvGrpSpPr>
            <p:nvPr/>
          </p:nvGrpSpPr>
          <p:grpSpPr bwMode="auto">
            <a:xfrm>
              <a:off x="3276600" y="3571875"/>
              <a:ext cx="2571750" cy="509588"/>
              <a:chOff x="3357554" y="1598615"/>
              <a:chExt cx="2571768" cy="509588"/>
            </a:xfrm>
          </p:grpSpPr>
          <p:sp>
            <p:nvSpPr>
              <p:cNvPr id="5128" name="AutoShape 14"/>
              <p:cNvSpPr>
                <a:spLocks noChangeArrowheads="1"/>
              </p:cNvSpPr>
              <p:nvPr/>
            </p:nvSpPr>
            <p:spPr bwMode="auto">
              <a:xfrm>
                <a:off x="3357554" y="1598615"/>
                <a:ext cx="2571768" cy="509588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8000"/>
                  </a:gs>
                  <a:gs pos="100000">
                    <a:srgbClr val="92D050"/>
                  </a:gs>
                </a:gsLst>
                <a:lin ang="5400000" scaled="1"/>
              </a:gradFill>
              <a:ln w="19050" algn="ctr">
                <a:solidFill>
                  <a:srgbClr val="C0C0C0"/>
                </a:solidFill>
                <a:round/>
                <a:headEnd/>
                <a:tailEnd/>
              </a:ln>
              <a:effectLst>
                <a:prstShdw prst="shdw17" dist="40161" dir="1106097">
                  <a:srgbClr val="737373">
                    <a:alpha val="50000"/>
                  </a:srgbClr>
                </a:prstShdw>
              </a:effectLst>
            </p:spPr>
            <p:txBody>
              <a:bodyPr wrap="none" anchor="ctr"/>
              <a:lstStyle/>
              <a:p>
                <a:endParaRPr kumimoji="0" lang="ko-KR" altLang="en-US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0" name="AutoShape 15"/>
              <p:cNvSpPr>
                <a:spLocks noChangeArrowheads="1"/>
              </p:cNvSpPr>
              <p:nvPr/>
            </p:nvSpPr>
            <p:spPr bwMode="auto">
              <a:xfrm>
                <a:off x="3513130" y="1627190"/>
                <a:ext cx="2260616" cy="15875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bg1">
                      <a:alpha val="60001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19050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>
                  <a:latin typeface="+mn-lt"/>
                  <a:ea typeface="+mn-ea"/>
                </a:endParaRPr>
              </a:p>
            </p:txBody>
          </p:sp>
          <p:sp>
            <p:nvSpPr>
              <p:cNvPr id="31" name="Text Box 16"/>
              <p:cNvSpPr txBox="1">
                <a:spLocks noChangeArrowheads="1"/>
              </p:cNvSpPr>
              <p:nvPr/>
            </p:nvSpPr>
            <p:spPr bwMode="auto">
              <a:xfrm>
                <a:off x="3571869" y="1635128"/>
                <a:ext cx="2143140" cy="4206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tx1"/>
                </a:outerShdw>
              </a:effectLst>
            </p:spPr>
            <p:txBody>
              <a:bodyPr>
                <a:spAutoFit/>
              </a:bodyPr>
              <a:lstStyle/>
              <a:p>
                <a:pPr algn="ctr" fontAlgn="auto">
                  <a:lnSpc>
                    <a:spcPct val="11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2200" dirty="0">
                    <a:solidFill>
                      <a:srgbClr val="FFFF00"/>
                    </a:solidFill>
                    <a:latin typeface="HY헤드라인M" pitchFamily="18" charset="-127"/>
                    <a:ea typeface="HY헤드라인M" pitchFamily="18" charset="-127"/>
                  </a:rPr>
                  <a:t>목    적</a:t>
                </a:r>
              </a:p>
            </p:txBody>
          </p:sp>
        </p:grpSp>
      </p:grpSp>
    </p:spTree>
  </p:cSld>
  <p:clrMapOvr>
    <a:masterClrMapping/>
  </p:clrMapOvr>
  <p:transition>
    <p:sndAc>
      <p:stSnd>
        <p:snd r:embed="rId3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4"/>
          <p:cNvGrpSpPr>
            <a:grpSpLocks/>
          </p:cNvGrpSpPr>
          <p:nvPr/>
        </p:nvGrpSpPr>
        <p:grpSpPr bwMode="auto">
          <a:xfrm>
            <a:off x="214282" y="285728"/>
            <a:ext cx="4714879" cy="817563"/>
            <a:chOff x="927071" y="1500174"/>
            <a:chExt cx="5616575" cy="817563"/>
          </a:xfrm>
        </p:grpSpPr>
        <p:sp>
          <p:nvSpPr>
            <p:cNvPr id="16397" name="AutoShape 19"/>
            <p:cNvSpPr>
              <a:spLocks noChangeArrowheads="1"/>
            </p:cNvSpPr>
            <p:nvPr/>
          </p:nvSpPr>
          <p:spPr bwMode="auto">
            <a:xfrm>
              <a:off x="1052484" y="1500174"/>
              <a:ext cx="5381625" cy="684213"/>
            </a:xfrm>
            <a:prstGeom prst="roundRect">
              <a:avLst>
                <a:gd name="adj" fmla="val 19685"/>
              </a:avLst>
            </a:prstGeom>
            <a:solidFill>
              <a:schemeClr val="tx2">
                <a:alpha val="54901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ko-KR"/>
            </a:p>
          </p:txBody>
        </p:sp>
        <p:sp>
          <p:nvSpPr>
            <p:cNvPr id="16398" name="AutoShape 22"/>
            <p:cNvSpPr>
              <a:spLocks noChangeArrowheads="1"/>
            </p:cNvSpPr>
            <p:nvPr/>
          </p:nvSpPr>
          <p:spPr bwMode="auto">
            <a:xfrm>
              <a:off x="1055659" y="1509699"/>
              <a:ext cx="5352373" cy="647700"/>
            </a:xfrm>
            <a:prstGeom prst="roundRect">
              <a:avLst>
                <a:gd name="adj" fmla="val 17449"/>
              </a:avLst>
            </a:prstGeom>
            <a:solidFill>
              <a:srgbClr val="0097CC">
                <a:alpha val="65881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399" name="AutoShape 23"/>
            <p:cNvSpPr>
              <a:spLocks noChangeArrowheads="1"/>
            </p:cNvSpPr>
            <p:nvPr/>
          </p:nvSpPr>
          <p:spPr bwMode="auto">
            <a:xfrm>
              <a:off x="1085158" y="1533512"/>
              <a:ext cx="5293376" cy="59372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EAEAEA"/>
                </a:gs>
              </a:gsLst>
              <a:lin ang="5400000" scaled="1"/>
            </a:gradFill>
            <a:ln w="28575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lIns="540000" anchor="ctr"/>
            <a:lstStyle/>
            <a:p>
              <a:endParaRPr lang="ko-KR" altLang="ko-KR" sz="200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9" name="AutoShape 24"/>
            <p:cNvSpPr>
              <a:spLocks noChangeArrowheads="1"/>
            </p:cNvSpPr>
            <p:nvPr/>
          </p:nvSpPr>
          <p:spPr bwMode="auto">
            <a:xfrm>
              <a:off x="1074875" y="1536687"/>
              <a:ext cx="5338483" cy="120650"/>
            </a:xfrm>
            <a:prstGeom prst="roundRect">
              <a:avLst>
                <a:gd name="adj" fmla="val 40440"/>
              </a:avLst>
            </a:prstGeom>
            <a:gradFill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6401" name="AutoShape 25"/>
            <p:cNvSpPr>
              <a:spLocks noChangeArrowheads="1"/>
            </p:cNvSpPr>
            <p:nvPr/>
          </p:nvSpPr>
          <p:spPr bwMode="auto">
            <a:xfrm>
              <a:off x="1155627" y="1581137"/>
              <a:ext cx="5130885" cy="504825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ko-KR" sz="2800" b="1" dirty="0" smtClean="0">
                  <a:solidFill>
                    <a:schemeClr val="accent2">
                      <a:lumMod val="75000"/>
                    </a:schemeClr>
                  </a:solidFill>
                  <a:latin typeface="맑은 고딕"/>
                  <a:ea typeface="맑은 고딕"/>
                </a:rPr>
                <a:t>Ⅰ.</a:t>
              </a:r>
              <a:r>
                <a:rPr lang="ko-KR" altLang="en-US" sz="2800" b="1" dirty="0" smtClean="0">
                  <a:solidFill>
                    <a:schemeClr val="accent2">
                      <a:lumMod val="75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학교</a:t>
              </a:r>
              <a:r>
                <a:rPr lang="en-US" altLang="ko-KR" sz="2800" b="1" dirty="0" smtClean="0">
                  <a:solidFill>
                    <a:schemeClr val="accent2">
                      <a:lumMod val="75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4-H </a:t>
              </a:r>
              <a:r>
                <a:rPr lang="ko-KR" altLang="en-US" sz="2800" b="1" dirty="0" smtClean="0">
                  <a:solidFill>
                    <a:schemeClr val="accent2">
                      <a:lumMod val="75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지도기관</a:t>
              </a:r>
              <a:endParaRPr lang="ko-KR" altLang="en-US" sz="2800" b="1" dirty="0">
                <a:solidFill>
                  <a:schemeClr val="accent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6402" name="AutoShape 27"/>
            <p:cNvSpPr>
              <a:spLocks noChangeArrowheads="1"/>
            </p:cNvSpPr>
            <p:nvPr/>
          </p:nvSpPr>
          <p:spPr bwMode="auto">
            <a:xfrm flipV="1">
              <a:off x="927071" y="2173274"/>
              <a:ext cx="5616575" cy="144463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222 w 21600"/>
                <a:gd name="T13" fmla="*/ 2222 h 21600"/>
                <a:gd name="T14" fmla="*/ 19378 w 21600"/>
                <a:gd name="T15" fmla="*/ 1937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843" y="21600"/>
                  </a:lnTo>
                  <a:lnTo>
                    <a:pt x="20757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9998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aphicFrame>
        <p:nvGraphicFramePr>
          <p:cNvPr id="19" name="표 18"/>
          <p:cNvGraphicFramePr>
            <a:graphicFrameLocks noGrp="1"/>
          </p:cNvGraphicFramePr>
          <p:nvPr/>
        </p:nvGraphicFramePr>
        <p:xfrm>
          <a:off x="500034" y="1285860"/>
          <a:ext cx="8286809" cy="528544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657362"/>
                <a:gridCol w="2260039"/>
                <a:gridCol w="226004"/>
                <a:gridCol w="1808031"/>
                <a:gridCol w="2335373"/>
              </a:tblGrid>
              <a:tr h="592777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민간기관</a:t>
                      </a:r>
                      <a:endParaRPr lang="ko-KR" altLang="en-US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정부기관</a:t>
                      </a:r>
                      <a:endParaRPr lang="ko-KR" altLang="en-US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dirty="0"/>
                    </a:p>
                  </a:txBody>
                  <a:tcPr anchor="ctr"/>
                </a:tc>
              </a:tr>
              <a:tr h="5186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기관명</a:t>
                      </a:r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업무협조내용</a:t>
                      </a:r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기관명</a:t>
                      </a:r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업무협조내용</a:t>
                      </a:r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</a:tr>
              <a:tr h="1391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시군</a:t>
                      </a:r>
                      <a:r>
                        <a:rPr lang="en-US" altLang="ko-KR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4-H</a:t>
                      </a: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본부</a:t>
                      </a:r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시군주관사업</a:t>
                      </a:r>
                      <a:endParaRPr lang="en-US" altLang="ko-KR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시군지급</a:t>
                      </a: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장학금</a:t>
                      </a:r>
                      <a:endParaRPr lang="en-US" altLang="ko-KR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학생</a:t>
                      </a:r>
                      <a:r>
                        <a:rPr lang="en-US" altLang="ko-KR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4-H</a:t>
                      </a: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지원</a:t>
                      </a:r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시군농업기술센터</a:t>
                      </a:r>
                      <a:endParaRPr lang="ko-KR" altLang="en-US" sz="160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센터 주관 사업</a:t>
                      </a:r>
                      <a:endParaRPr lang="en-US" altLang="ko-KR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학교</a:t>
                      </a:r>
                      <a:r>
                        <a:rPr lang="en-US" altLang="ko-KR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4-H</a:t>
                      </a:r>
                      <a:r>
                        <a:rPr lang="en-US" altLang="ko-KR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조직등록</a:t>
                      </a:r>
                      <a:endParaRPr lang="en-US" altLang="ko-KR" baseline="0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학교</a:t>
                      </a:r>
                      <a:r>
                        <a:rPr lang="en-US" altLang="ko-KR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4-H</a:t>
                      </a:r>
                      <a:r>
                        <a:rPr lang="ko-KR" altLang="en-US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활동 지원</a:t>
                      </a:r>
                      <a:endParaRPr lang="en-US" altLang="ko-KR" baseline="0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</a:pPr>
                      <a:r>
                        <a:rPr lang="ko-KR" altLang="en-US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지도교사협의회 활동</a:t>
                      </a:r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</a:tr>
              <a:tr h="1391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도 </a:t>
                      </a:r>
                      <a:r>
                        <a:rPr lang="en-US" altLang="ko-KR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4-H</a:t>
                      </a: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본부</a:t>
                      </a:r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도 학생</a:t>
                      </a:r>
                      <a:r>
                        <a:rPr lang="en-US" altLang="ko-KR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4-H </a:t>
                      </a: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총괄</a:t>
                      </a:r>
                      <a:endParaRPr lang="en-US" altLang="ko-KR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지도교사연수</a:t>
                      </a:r>
                      <a:endParaRPr lang="en-US" altLang="ko-KR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도 단위 사업주관</a:t>
                      </a:r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도 농업기술원</a:t>
                      </a:r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도단위</a:t>
                      </a: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학교</a:t>
                      </a:r>
                      <a:r>
                        <a:rPr lang="en-US" altLang="ko-KR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4-H</a:t>
                      </a: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활동</a:t>
                      </a:r>
                      <a:endParaRPr lang="en-US" altLang="ko-KR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600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도단위</a:t>
                      </a:r>
                      <a:r>
                        <a:rPr lang="ko-KR" altLang="en-US" sz="160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사업 주관협조</a:t>
                      </a:r>
                      <a:endParaRPr lang="en-US" altLang="ko-KR" sz="1600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도</a:t>
                      </a:r>
                      <a:r>
                        <a:rPr lang="en-US" altLang="ko-KR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4-H</a:t>
                      </a: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본부 연계사업</a:t>
                      </a:r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</a:tr>
              <a:tr h="1391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한국</a:t>
                      </a:r>
                      <a:r>
                        <a:rPr lang="en-US" altLang="ko-KR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4-H</a:t>
                      </a: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본부</a:t>
                      </a:r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전국학생</a:t>
                      </a:r>
                      <a:r>
                        <a:rPr lang="en-US" altLang="ko-KR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4-H</a:t>
                      </a: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총괄</a:t>
                      </a:r>
                      <a:endParaRPr lang="en-US" altLang="ko-KR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dirty="0" err="1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푸른세상</a:t>
                      </a:r>
                      <a:r>
                        <a:rPr lang="en-US" altLang="ko-KR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, 4-H</a:t>
                      </a: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신문</a:t>
                      </a:r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농촌진흥청</a:t>
                      </a:r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전국학교</a:t>
                      </a:r>
                      <a:r>
                        <a:rPr lang="en-US" altLang="ko-KR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4-H</a:t>
                      </a:r>
                      <a:r>
                        <a:rPr lang="ko-KR" altLang="en-US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활동</a:t>
                      </a:r>
                      <a:endParaRPr lang="en-US" altLang="ko-KR" dirty="0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l" latinLnBrk="1"/>
                      <a:r>
                        <a:rPr lang="en-US" altLang="ko-KR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지원 </a:t>
                      </a:r>
                      <a:endParaRPr lang="ko-KR" altLang="en-US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sndAc>
      <p:stSnd>
        <p:snd r:embed="rId3" name="camera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0" y="0"/>
            <a:ext cx="8837612" cy="714375"/>
          </a:xfrm>
          <a:prstGeom prst="rect">
            <a:avLst/>
          </a:prstGeom>
        </p:spPr>
        <p:txBody>
          <a:bodyPr/>
          <a:lstStyle>
            <a:lvl1pPr algn="l">
              <a:defRPr sz="3000">
                <a:solidFill>
                  <a:srgbClr val="FFC000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kumimoji="0" lang="ko-KR" altLang="en-US" dirty="0" smtClean="0">
                <a:solidFill>
                  <a:schemeClr val="bg1"/>
                </a:solidFill>
                <a:cs typeface="+mj-cs"/>
              </a:rPr>
              <a:t>민간기관의 협조</a:t>
            </a:r>
          </a:p>
        </p:txBody>
      </p:sp>
      <p:grpSp>
        <p:nvGrpSpPr>
          <p:cNvPr id="7201" name="Group 40"/>
          <p:cNvGrpSpPr>
            <a:grpSpLocks/>
          </p:cNvGrpSpPr>
          <p:nvPr/>
        </p:nvGrpSpPr>
        <p:grpSpPr bwMode="auto">
          <a:xfrm>
            <a:off x="1214414" y="1071546"/>
            <a:ext cx="6846887" cy="619125"/>
            <a:chOff x="1933" y="3261"/>
            <a:chExt cx="1929" cy="390"/>
          </a:xfrm>
        </p:grpSpPr>
        <p:sp>
          <p:nvSpPr>
            <p:cNvPr id="7203" name="AutoShape 41"/>
            <p:cNvSpPr>
              <a:spLocks noChangeArrowheads="1"/>
            </p:cNvSpPr>
            <p:nvPr/>
          </p:nvSpPr>
          <p:spPr bwMode="auto">
            <a:xfrm>
              <a:off x="1936" y="3261"/>
              <a:ext cx="1926" cy="39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12C52"/>
                </a:gs>
                <a:gs pos="100000">
                  <a:srgbClr val="025EB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43" name="Text Box 42"/>
            <p:cNvSpPr txBox="1">
              <a:spLocks noChangeArrowheads="1"/>
            </p:cNvSpPr>
            <p:nvPr/>
          </p:nvSpPr>
          <p:spPr bwMode="auto">
            <a:xfrm>
              <a:off x="1933" y="3301"/>
              <a:ext cx="185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400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학교</a:t>
              </a:r>
              <a:r>
                <a:rPr lang="en-US" altLang="ko-KR" sz="2400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4-H</a:t>
              </a:r>
              <a:r>
                <a:rPr lang="ko-KR" altLang="en-US" sz="2400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활동의 극대화</a:t>
              </a:r>
              <a:endParaRPr lang="ko-KR" altLang="en-US" sz="240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41" name="AutoShape 43"/>
          <p:cNvSpPr>
            <a:spLocks noChangeArrowheads="1"/>
          </p:cNvSpPr>
          <p:nvPr/>
        </p:nvSpPr>
        <p:spPr bwMode="auto">
          <a:xfrm>
            <a:off x="1214414" y="1142984"/>
            <a:ext cx="6643734" cy="35719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6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 dirty="0"/>
          </a:p>
        </p:txBody>
      </p:sp>
      <p:pic>
        <p:nvPicPr>
          <p:cNvPr id="7171" name="Picture 20" descr="화살표11"/>
          <p:cNvPicPr>
            <a:picLocks noChangeAspect="1" noChangeArrowheads="1"/>
          </p:cNvPicPr>
          <p:nvPr/>
        </p:nvPicPr>
        <p:blipFill>
          <a:blip r:embed="rId4" cstate="print">
            <a:lum bright="18000" contrast="6000"/>
          </a:blip>
          <a:srcRect/>
          <a:stretch>
            <a:fillRect/>
          </a:stretch>
        </p:blipFill>
        <p:spPr bwMode="auto">
          <a:xfrm>
            <a:off x="1411288" y="1724025"/>
            <a:ext cx="6357937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7" name="그룹 36"/>
          <p:cNvGrpSpPr/>
          <p:nvPr/>
        </p:nvGrpSpPr>
        <p:grpSpPr>
          <a:xfrm>
            <a:off x="285719" y="2475355"/>
            <a:ext cx="8575706" cy="4109261"/>
            <a:chOff x="285719" y="2475355"/>
            <a:chExt cx="8575706" cy="4109261"/>
          </a:xfrm>
        </p:grpSpPr>
        <p:pic>
          <p:nvPicPr>
            <p:cNvPr id="7173" name="Picture 19" descr="1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1652657">
              <a:off x="3845078" y="5676566"/>
              <a:ext cx="1404938" cy="908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6" name="그룹 35"/>
            <p:cNvGrpSpPr/>
            <p:nvPr/>
          </p:nvGrpSpPr>
          <p:grpSpPr>
            <a:xfrm>
              <a:off x="285719" y="2475355"/>
              <a:ext cx="8575706" cy="3239661"/>
              <a:chOff x="285719" y="2475355"/>
              <a:chExt cx="8575706" cy="3382537"/>
            </a:xfrm>
          </p:grpSpPr>
          <p:pic>
            <p:nvPicPr>
              <p:cNvPr id="7172" name="Picture 16" descr="17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 rot="1540064">
                <a:off x="3914851" y="2475355"/>
                <a:ext cx="1412875" cy="9159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7174" name="그룹 41"/>
              <p:cNvGrpSpPr>
                <a:grpSpLocks/>
              </p:cNvGrpSpPr>
              <p:nvPr/>
            </p:nvGrpSpPr>
            <p:grpSpPr bwMode="auto">
              <a:xfrm>
                <a:off x="3205163" y="3787774"/>
                <a:ext cx="2740025" cy="2070117"/>
                <a:chOff x="3403600" y="3931070"/>
                <a:chExt cx="2332038" cy="1409700"/>
              </a:xfrm>
            </p:grpSpPr>
            <p:sp>
              <p:nvSpPr>
                <p:cNvPr id="33" name="AutoShape 21"/>
                <p:cNvSpPr>
                  <a:spLocks noChangeArrowheads="1"/>
                </p:cNvSpPr>
                <p:nvPr/>
              </p:nvSpPr>
              <p:spPr bwMode="auto">
                <a:xfrm>
                  <a:off x="3403600" y="3931070"/>
                  <a:ext cx="2332038" cy="1409700"/>
                </a:xfrm>
                <a:prstGeom prst="roundRect">
                  <a:avLst>
                    <a:gd name="adj" fmla="val 5065"/>
                  </a:avLst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F8F8F8"/>
                    </a:gs>
                  </a:gsLst>
                  <a:lin ang="5400000" scaled="1"/>
                </a:gradFill>
                <a:ln w="28575">
                  <a:solidFill>
                    <a:srgbClr val="C0C0C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p:spPr>
              <p:txBody>
                <a:bodyPr wrap="none" anchor="ctr"/>
                <a:lstStyle/>
                <a:p>
                  <a:pPr algn="ctr" fontAlgn="auto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en-US" altLang="ko-KR">
                      <a:latin typeface="HY헤드라인M" pitchFamily="18" charset="-127"/>
                      <a:ea typeface="HY헤드라인M" pitchFamily="18" charset="-127"/>
                    </a:rPr>
                    <a:t>            </a:t>
                  </a:r>
                </a:p>
              </p:txBody>
            </p:sp>
            <p:sp>
              <p:nvSpPr>
                <p:cNvPr id="7210" name="Text Box 108"/>
                <p:cNvSpPr txBox="1">
                  <a:spLocks noChangeArrowheads="1"/>
                </p:cNvSpPr>
                <p:nvPr/>
              </p:nvSpPr>
              <p:spPr bwMode="auto">
                <a:xfrm>
                  <a:off x="3411698" y="4416467"/>
                  <a:ext cx="2293143" cy="73356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>
                  <a:spAutoFit/>
                </a:bodyPr>
                <a:lstStyle/>
                <a:p>
                  <a:pPr>
                    <a:buFont typeface="Arial" charset="0"/>
                    <a:buChar char="•"/>
                  </a:pP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 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도 학생</a:t>
                  </a: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4-H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활동 총괄 </a:t>
                  </a:r>
                  <a:endParaRPr kumimoji="0" lang="en-US" altLang="ko-KR" sz="1600" dirty="0" smtClean="0">
                    <a:latin typeface="HY헤드라인M" pitchFamily="18" charset="-127"/>
                    <a:ea typeface="HY헤드라인M" pitchFamily="18" charset="-127"/>
                  </a:endParaRPr>
                </a:p>
                <a:p>
                  <a:pPr>
                    <a:buFont typeface="Arial" charset="0"/>
                    <a:buChar char="•"/>
                  </a:pP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 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지도교사 직무연수 지원</a:t>
                  </a:r>
                  <a:endParaRPr kumimoji="0" lang="en-US" altLang="ko-KR" sz="1600" dirty="0" smtClean="0">
                    <a:latin typeface="HY헤드라인M" pitchFamily="18" charset="-127"/>
                    <a:ea typeface="HY헤드라인M" pitchFamily="18" charset="-127"/>
                  </a:endParaRPr>
                </a:p>
                <a:p>
                  <a:pPr>
                    <a:buFont typeface="Arial" charset="0"/>
                    <a:buChar char="•"/>
                  </a:pP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 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도 단위 활동 지원 지도</a:t>
                  </a:r>
                  <a:endParaRPr kumimoji="0" lang="en-US" altLang="ko-KR" sz="1600" dirty="0" smtClean="0">
                    <a:latin typeface="HY헤드라인M" pitchFamily="18" charset="-127"/>
                    <a:ea typeface="HY헤드라인M" pitchFamily="18" charset="-127"/>
                  </a:endParaRPr>
                </a:p>
                <a:p>
                  <a:pPr>
                    <a:buFont typeface="Arial" charset="0"/>
                    <a:buChar char="•"/>
                  </a:pP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 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지도교사협의회 활동 협조</a:t>
                  </a:r>
                  <a:endParaRPr kumimoji="0" lang="ko-KR" altLang="en-US" sz="1600" dirty="0"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</p:grpSp>
          <p:grpSp>
            <p:nvGrpSpPr>
              <p:cNvPr id="7175" name="그룹 46"/>
              <p:cNvGrpSpPr>
                <a:grpSpLocks/>
              </p:cNvGrpSpPr>
              <p:nvPr/>
            </p:nvGrpSpPr>
            <p:grpSpPr bwMode="auto">
              <a:xfrm>
                <a:off x="3656013" y="3421063"/>
                <a:ext cx="1827212" cy="804862"/>
                <a:chOff x="3656013" y="3564358"/>
                <a:chExt cx="1827212" cy="804862"/>
              </a:xfrm>
            </p:grpSpPr>
            <p:sp>
              <p:nvSpPr>
                <p:cNvPr id="35" name="Oval 35"/>
                <p:cNvSpPr>
                  <a:spLocks noChangeArrowheads="1"/>
                </p:cNvSpPr>
                <p:nvPr/>
              </p:nvSpPr>
              <p:spPr bwMode="auto">
                <a:xfrm>
                  <a:off x="3656013" y="3564358"/>
                  <a:ext cx="1827212" cy="804862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gamma/>
                        <a:shade val="60392"/>
                        <a:invGamma/>
                      </a:schemeClr>
                    </a:gs>
                    <a:gs pos="100000">
                      <a:schemeClr val="bg1">
                        <a:alpha val="75000"/>
                      </a:schemeClr>
                    </a:gs>
                  </a:gsLst>
                  <a:lin ang="5400000" scaled="1"/>
                </a:gradFill>
                <a:ln w="3175" algn="ctr">
                  <a:noFill/>
                  <a:round/>
                  <a:headEnd/>
                  <a:tailEnd/>
                </a:ln>
                <a:effectLst>
                  <a:outerShdw dist="28398" dir="3806097" algn="ctr" rotWithShape="0">
                    <a:srgbClr val="808080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7206" name="Oval 36"/>
                <p:cNvSpPr>
                  <a:spLocks noChangeArrowheads="1"/>
                </p:cNvSpPr>
                <p:nvPr/>
              </p:nvSpPr>
              <p:spPr bwMode="auto">
                <a:xfrm>
                  <a:off x="3766418" y="3616657"/>
                  <a:ext cx="1607379" cy="70724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C224E"/>
                    </a:gs>
                    <a:gs pos="50000">
                      <a:srgbClr val="0070C0"/>
                    </a:gs>
                    <a:gs pos="100000">
                      <a:srgbClr val="083152"/>
                    </a:gs>
                  </a:gsLst>
                  <a:lin ang="0" scaled="1"/>
                </a:gradFill>
                <a:ln w="57150" algn="ctr">
                  <a:noFill/>
                  <a:round/>
                  <a:headEnd/>
                  <a:tailEnd/>
                </a:ln>
              </p:spPr>
              <p:txBody>
                <a:bodyPr rot="10800000" wrap="none" anchor="ctr"/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7207" name="Oval 37"/>
                <p:cNvSpPr>
                  <a:spLocks noChangeArrowheads="1"/>
                </p:cNvSpPr>
                <p:nvPr/>
              </p:nvSpPr>
              <p:spPr bwMode="auto">
                <a:xfrm>
                  <a:off x="3958392" y="3619876"/>
                  <a:ext cx="1225057" cy="42724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48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 scaled="1"/>
                </a:gradFill>
                <a:ln w="28575" cap="rnd" algn="ctr">
                  <a:noFill/>
                  <a:prstDash val="sysDot"/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38" name="Oval 38"/>
                <p:cNvSpPr>
                  <a:spLocks noChangeArrowheads="1"/>
                </p:cNvSpPr>
                <p:nvPr/>
              </p:nvSpPr>
              <p:spPr bwMode="auto">
                <a:xfrm>
                  <a:off x="4037013" y="3637383"/>
                  <a:ext cx="1114425" cy="601662"/>
                </a:xfrm>
                <a:prstGeom prst="ellipse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  <a:effectLst>
                  <a:outerShdw dist="17961" dir="2700000" algn="ctr" rotWithShape="0">
                    <a:schemeClr val="tx1"/>
                  </a:outerShdw>
                </a:effectLst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sz="2300" dirty="0" smtClean="0">
                      <a:solidFill>
                        <a:schemeClr val="bg1"/>
                      </a:solidFill>
                      <a:latin typeface="HY헤드라인M" pitchFamily="18" charset="-127"/>
                      <a:ea typeface="HY헤드라인M" pitchFamily="18" charset="-127"/>
                    </a:rPr>
                    <a:t>도</a:t>
                  </a:r>
                  <a:r>
                    <a:rPr kumimoji="0" lang="en-US" altLang="ko-KR" sz="2300" dirty="0" smtClean="0">
                      <a:solidFill>
                        <a:schemeClr val="bg1"/>
                      </a:solidFill>
                      <a:latin typeface="HY헤드라인M" pitchFamily="18" charset="-127"/>
                      <a:ea typeface="HY헤드라인M" pitchFamily="18" charset="-127"/>
                    </a:rPr>
                    <a:t>4-H</a:t>
                  </a:r>
                  <a:r>
                    <a:rPr kumimoji="0" lang="ko-KR" altLang="en-US" sz="2300" dirty="0" smtClean="0">
                      <a:solidFill>
                        <a:schemeClr val="bg1"/>
                      </a:solidFill>
                      <a:latin typeface="HY헤드라인M" pitchFamily="18" charset="-127"/>
                      <a:ea typeface="HY헤드라인M" pitchFamily="18" charset="-127"/>
                    </a:rPr>
                    <a:t>본부</a:t>
                  </a:r>
                  <a:endParaRPr kumimoji="0" lang="ko-KR" altLang="en-US" sz="2300" dirty="0">
                    <a:solidFill>
                      <a:schemeClr val="bg1"/>
                    </a:solidFill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</p:grpSp>
          <p:grpSp>
            <p:nvGrpSpPr>
              <p:cNvPr id="7177" name="그룹 39"/>
              <p:cNvGrpSpPr>
                <a:grpSpLocks/>
              </p:cNvGrpSpPr>
              <p:nvPr/>
            </p:nvGrpSpPr>
            <p:grpSpPr bwMode="auto">
              <a:xfrm>
                <a:off x="6118225" y="3787774"/>
                <a:ext cx="2743200" cy="2070117"/>
                <a:chOff x="6054725" y="3931069"/>
                <a:chExt cx="2334245" cy="1688189"/>
              </a:xfrm>
            </p:grpSpPr>
            <p:sp>
              <p:nvSpPr>
                <p:cNvPr id="45" name="AutoShape 21"/>
                <p:cNvSpPr>
                  <a:spLocks noChangeArrowheads="1"/>
                </p:cNvSpPr>
                <p:nvPr/>
              </p:nvSpPr>
              <p:spPr bwMode="auto">
                <a:xfrm>
                  <a:off x="6054725" y="3931069"/>
                  <a:ext cx="2334245" cy="1688189"/>
                </a:xfrm>
                <a:prstGeom prst="roundRect">
                  <a:avLst>
                    <a:gd name="adj" fmla="val 5065"/>
                  </a:avLst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F8F8F8"/>
                    </a:gs>
                  </a:gsLst>
                  <a:lin ang="5400000" scaled="1"/>
                </a:gradFill>
                <a:ln w="28575">
                  <a:solidFill>
                    <a:srgbClr val="C0C0C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p:spPr>
              <p:txBody>
                <a:bodyPr wrap="none" anchor="ctr"/>
                <a:lstStyle/>
                <a:p>
                  <a:pPr algn="ctr" fontAlgn="auto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en-US" altLang="ko-KR">
                      <a:latin typeface="HY헤드라인M" pitchFamily="18" charset="-127"/>
                      <a:ea typeface="HY헤드라인M" pitchFamily="18" charset="-127"/>
                    </a:rPr>
                    <a:t>            </a:t>
                  </a:r>
                </a:p>
              </p:txBody>
            </p:sp>
            <p:sp>
              <p:nvSpPr>
                <p:cNvPr id="7200" name="Text Box 108"/>
                <p:cNvSpPr txBox="1">
                  <a:spLocks noChangeArrowheads="1"/>
                </p:cNvSpPr>
                <p:nvPr/>
              </p:nvSpPr>
              <p:spPr bwMode="auto">
                <a:xfrm>
                  <a:off x="6072198" y="4483783"/>
                  <a:ext cx="2314096" cy="107721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buFont typeface="Arial" charset="0"/>
                    <a:buChar char="•"/>
                  </a:pPr>
                  <a:r>
                    <a:rPr kumimoji="0" lang="ko-KR" altLang="en-US" sz="1600" dirty="0">
                      <a:latin typeface="HY헤드라인M" pitchFamily="18" charset="-127"/>
                      <a:ea typeface="HY헤드라인M" pitchFamily="18" charset="-127"/>
                    </a:rPr>
                    <a:t> 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전국학교</a:t>
                  </a: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4-H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활동 총괄</a:t>
                  </a:r>
                  <a:endParaRPr kumimoji="0" lang="en-US" altLang="ko-KR" sz="1600" dirty="0" smtClean="0">
                    <a:latin typeface="HY헤드라인M" pitchFamily="18" charset="-127"/>
                    <a:ea typeface="HY헤드라인M" pitchFamily="18" charset="-127"/>
                  </a:endParaRPr>
                </a:p>
                <a:p>
                  <a:pPr>
                    <a:buFont typeface="Arial" charset="0"/>
                    <a:buChar char="•"/>
                  </a:pP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 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한국</a:t>
                  </a: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4-H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본부 주관 사업 </a:t>
                  </a:r>
                  <a:endParaRPr kumimoji="0" lang="en-US" altLang="ko-KR" sz="1600" dirty="0" smtClean="0">
                    <a:latin typeface="HY헤드라인M" pitchFamily="18" charset="-127"/>
                    <a:ea typeface="HY헤드라인M" pitchFamily="18" charset="-127"/>
                  </a:endParaRPr>
                </a:p>
                <a:p>
                  <a:pPr>
                    <a:buFont typeface="Arial" charset="0"/>
                    <a:buChar char="•"/>
                  </a:pP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 </a:t>
                  </a:r>
                  <a:r>
                    <a:rPr kumimoji="0" lang="ko-KR" altLang="en-US" sz="1600" dirty="0" err="1" smtClean="0">
                      <a:latin typeface="HY헤드라인M" pitchFamily="18" charset="-127"/>
                      <a:ea typeface="HY헤드라인M" pitchFamily="18" charset="-127"/>
                    </a:rPr>
                    <a:t>푸른세상</a:t>
                  </a: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, 4-H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신문을 통한</a:t>
                  </a:r>
                  <a:endParaRPr kumimoji="0" lang="en-US" altLang="ko-KR" sz="1600" dirty="0" smtClean="0">
                    <a:latin typeface="HY헤드라인M" pitchFamily="18" charset="-127"/>
                    <a:ea typeface="HY헤드라인M" pitchFamily="18" charset="-127"/>
                  </a:endParaRPr>
                </a:p>
                <a:p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  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학교</a:t>
                  </a: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4-H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활동 홍보</a:t>
                  </a:r>
                  <a:endParaRPr kumimoji="0" lang="ko-KR" altLang="en-US" sz="1600" dirty="0"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</p:grpSp>
          <p:grpSp>
            <p:nvGrpSpPr>
              <p:cNvPr id="7178" name="그룹 43"/>
              <p:cNvGrpSpPr>
                <a:grpSpLocks/>
              </p:cNvGrpSpPr>
              <p:nvPr/>
            </p:nvGrpSpPr>
            <p:grpSpPr bwMode="auto">
              <a:xfrm>
                <a:off x="285719" y="3786188"/>
                <a:ext cx="2822575" cy="2071704"/>
                <a:chOff x="750390" y="3929483"/>
                <a:chExt cx="2401877" cy="1411287"/>
              </a:xfrm>
            </p:grpSpPr>
            <p:sp>
              <p:nvSpPr>
                <p:cNvPr id="53" name="AutoShape 21"/>
                <p:cNvSpPr>
                  <a:spLocks noChangeArrowheads="1"/>
                </p:cNvSpPr>
                <p:nvPr/>
              </p:nvSpPr>
              <p:spPr bwMode="auto">
                <a:xfrm>
                  <a:off x="750416" y="3929483"/>
                  <a:ext cx="2334333" cy="1411287"/>
                </a:xfrm>
                <a:prstGeom prst="roundRect">
                  <a:avLst>
                    <a:gd name="adj" fmla="val 5065"/>
                  </a:avLst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F8F8F8"/>
                    </a:gs>
                  </a:gsLst>
                  <a:lin ang="5400000" scaled="1"/>
                </a:gradFill>
                <a:ln w="28575">
                  <a:solidFill>
                    <a:srgbClr val="C0C0C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chemeClr val="tx1">
                      <a:alpha val="50000"/>
                    </a:schemeClr>
                  </a:outerShdw>
                </a:effectLst>
              </p:spPr>
              <p:txBody>
                <a:bodyPr wrap="none" anchor="ctr"/>
                <a:lstStyle/>
                <a:p>
                  <a:pPr algn="ctr" fontAlgn="auto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en-US" altLang="ko-KR">
                      <a:latin typeface="HY헤드라인M" pitchFamily="18" charset="-127"/>
                      <a:ea typeface="HY헤드라인M" pitchFamily="18" charset="-127"/>
                    </a:rPr>
                    <a:t>            </a:t>
                  </a:r>
                </a:p>
              </p:txBody>
            </p:sp>
            <p:sp>
              <p:nvSpPr>
                <p:cNvPr id="7198" name="Text Box 108"/>
                <p:cNvSpPr txBox="1">
                  <a:spLocks noChangeArrowheads="1"/>
                </p:cNvSpPr>
                <p:nvPr/>
              </p:nvSpPr>
              <p:spPr bwMode="auto">
                <a:xfrm>
                  <a:off x="750390" y="4367470"/>
                  <a:ext cx="2401877" cy="7338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buFont typeface="Arial" charset="0"/>
                    <a:buChar char="•"/>
                  </a:pP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 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시군 주관 사업</a:t>
                  </a:r>
                  <a:endParaRPr kumimoji="0" lang="en-US" altLang="ko-KR" sz="1600" dirty="0" smtClean="0">
                    <a:latin typeface="HY헤드라인M" pitchFamily="18" charset="-127"/>
                    <a:ea typeface="HY헤드라인M" pitchFamily="18" charset="-127"/>
                  </a:endParaRPr>
                </a:p>
                <a:p>
                  <a:pPr>
                    <a:buFont typeface="Arial" charset="0"/>
                    <a:buChar char="•"/>
                  </a:pP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 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시군 학생</a:t>
                  </a: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4-H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활동 지원</a:t>
                  </a:r>
                  <a:endParaRPr kumimoji="0" lang="en-US" altLang="ko-KR" sz="1600" dirty="0" smtClean="0">
                    <a:latin typeface="HY헤드라인M" pitchFamily="18" charset="-127"/>
                    <a:ea typeface="HY헤드라인M" pitchFamily="18" charset="-127"/>
                  </a:endParaRPr>
                </a:p>
                <a:p>
                  <a:pPr>
                    <a:buFont typeface="Arial" charset="0"/>
                    <a:buChar char="•"/>
                  </a:pP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 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자원봉사자 활동 지원</a:t>
                  </a:r>
                  <a:endParaRPr kumimoji="0" lang="en-US" altLang="ko-KR" sz="1600" dirty="0" smtClean="0">
                    <a:latin typeface="HY헤드라인M" pitchFamily="18" charset="-127"/>
                    <a:ea typeface="HY헤드라인M" pitchFamily="18" charset="-127"/>
                  </a:endParaRPr>
                </a:p>
                <a:p>
                  <a:pPr>
                    <a:buFont typeface="Arial" charset="0"/>
                    <a:buChar char="•"/>
                  </a:pPr>
                  <a:r>
                    <a:rPr kumimoji="0" lang="en-US" altLang="ko-KR" sz="1600" dirty="0" smtClean="0">
                      <a:latin typeface="HY헤드라인M" pitchFamily="18" charset="-127"/>
                      <a:ea typeface="HY헤드라인M" pitchFamily="18" charset="-127"/>
                    </a:rPr>
                    <a:t> </a:t>
                  </a:r>
                  <a:r>
                    <a:rPr kumimoji="0" lang="ko-KR" altLang="en-US" sz="1600" dirty="0" smtClean="0">
                      <a:latin typeface="HY헤드라인M" pitchFamily="18" charset="-127"/>
                      <a:ea typeface="HY헤드라인M" pitchFamily="18" charset="-127"/>
                    </a:rPr>
                    <a:t>시군 학생 장학금 지원</a:t>
                  </a:r>
                  <a:endParaRPr kumimoji="0" lang="en-US" altLang="ko-KR" sz="1600" dirty="0"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</p:grpSp>
          <p:grpSp>
            <p:nvGrpSpPr>
              <p:cNvPr id="7190" name="Group 28"/>
              <p:cNvGrpSpPr>
                <a:grpSpLocks/>
              </p:cNvGrpSpPr>
              <p:nvPr/>
            </p:nvGrpSpPr>
            <p:grpSpPr bwMode="auto">
              <a:xfrm>
                <a:off x="730250" y="3420942"/>
                <a:ext cx="1930400" cy="809746"/>
                <a:chOff x="1043" y="799"/>
                <a:chExt cx="1186" cy="1006"/>
              </a:xfrm>
            </p:grpSpPr>
            <p:grpSp>
              <p:nvGrpSpPr>
                <p:cNvPr id="7192" name="Group 29"/>
                <p:cNvGrpSpPr>
                  <a:grpSpLocks/>
                </p:cNvGrpSpPr>
                <p:nvPr/>
              </p:nvGrpSpPr>
              <p:grpSpPr bwMode="auto">
                <a:xfrm>
                  <a:off x="1043" y="799"/>
                  <a:ext cx="1186" cy="1006"/>
                  <a:chOff x="2336" y="2629"/>
                  <a:chExt cx="1064" cy="1063"/>
                </a:xfrm>
              </p:grpSpPr>
              <p:sp>
                <p:nvSpPr>
                  <p:cNvPr id="58" name="Oval 30"/>
                  <p:cNvSpPr>
                    <a:spLocks noChangeArrowheads="1"/>
                  </p:cNvSpPr>
                  <p:nvPr/>
                </p:nvSpPr>
                <p:spPr bwMode="auto">
                  <a:xfrm>
                    <a:off x="2336" y="2629"/>
                    <a:ext cx="1064" cy="10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bg1">
                          <a:gamma/>
                          <a:shade val="60392"/>
                          <a:invGamma/>
                        </a:schemeClr>
                      </a:gs>
                      <a:gs pos="100000">
                        <a:schemeClr val="bg1">
                          <a:alpha val="75000"/>
                        </a:schemeClr>
                      </a:gs>
                    </a:gsLst>
                    <a:lin ang="5400000" scaled="1"/>
                  </a:gradFill>
                  <a:ln w="3175" algn="ctr">
                    <a:noFill/>
                    <a:round/>
                    <a:headEnd/>
                    <a:tailEnd/>
                  </a:ln>
                  <a:effectLst>
                    <a:outerShdw dist="17961" dir="2700000" algn="ctr" rotWithShape="0">
                      <a:srgbClr val="808080">
                        <a:alpha val="50000"/>
                      </a:srgbClr>
                    </a:outerShdw>
                  </a:effectLst>
                </p:spPr>
                <p:txBody>
                  <a:bodyPr wrap="none" anchor="ctr"/>
                  <a:lstStyle/>
                  <a:p>
                    <a:pPr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kumimoji="0" lang="ko-KR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7195" name="Oval 31"/>
                  <p:cNvSpPr>
                    <a:spLocks noChangeArrowheads="1"/>
                  </p:cNvSpPr>
                  <p:nvPr/>
                </p:nvSpPr>
                <p:spPr bwMode="auto">
                  <a:xfrm>
                    <a:off x="2401" y="2694"/>
                    <a:ext cx="934" cy="93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2F4700"/>
                      </a:gs>
                      <a:gs pos="50000">
                        <a:srgbClr val="669900"/>
                      </a:gs>
                      <a:gs pos="100000">
                        <a:srgbClr val="2F4700"/>
                      </a:gs>
                    </a:gsLst>
                    <a:lin ang="0" scaled="1"/>
                  </a:gradFill>
                  <a:ln w="57150" algn="ctr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endParaRPr kumimoji="0" lang="ko-KR" altLang="en-US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  <p:sp>
                <p:nvSpPr>
                  <p:cNvPr id="7196" name="Oval 32"/>
                  <p:cNvSpPr>
                    <a:spLocks noChangeArrowheads="1"/>
                  </p:cNvSpPr>
                  <p:nvPr/>
                </p:nvSpPr>
                <p:spPr bwMode="auto">
                  <a:xfrm>
                    <a:off x="2512" y="2705"/>
                    <a:ext cx="712" cy="56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48000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 scaled="1"/>
                  </a:gradFill>
                  <a:ln w="28575" cap="rnd" algn="ctr">
                    <a:noFill/>
                    <a:prstDash val="sysDot"/>
                    <a:round/>
                    <a:headEnd/>
                    <a:tailEnd/>
                  </a:ln>
                </p:spPr>
                <p:txBody>
                  <a:bodyPr anchor="ctr">
                    <a:spAutoFit/>
                  </a:bodyPr>
                  <a:lstStyle/>
                  <a:p>
                    <a:endParaRPr kumimoji="0" lang="ko-KR" altLang="en-US">
                      <a:latin typeface="맑은 고딕" pitchFamily="50" charset="-127"/>
                      <a:ea typeface="맑은 고딕" pitchFamily="50" charset="-127"/>
                    </a:endParaRPr>
                  </a:p>
                </p:txBody>
              </p:sp>
            </p:grpSp>
            <p:sp>
              <p:nvSpPr>
                <p:cNvPr id="57" name="Oval 33"/>
                <p:cNvSpPr>
                  <a:spLocks noChangeArrowheads="1"/>
                </p:cNvSpPr>
                <p:nvPr/>
              </p:nvSpPr>
              <p:spPr bwMode="auto">
                <a:xfrm>
                  <a:off x="1160" y="874"/>
                  <a:ext cx="951" cy="856"/>
                </a:xfrm>
                <a:prstGeom prst="ellipse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  <a:effectLst>
                  <a:outerShdw dist="17961" dir="2700000" algn="ctr" rotWithShape="0">
                    <a:schemeClr val="tx1"/>
                  </a:outerShdw>
                </a:effectLst>
              </p:spPr>
              <p:txBody>
                <a:bodyPr wrap="none" anchor="ctr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dirty="0" smtClean="0">
                      <a:solidFill>
                        <a:schemeClr val="bg1"/>
                      </a:solidFill>
                      <a:latin typeface="HY헤드라인M" pitchFamily="18" charset="-127"/>
                      <a:ea typeface="HY헤드라인M" pitchFamily="18" charset="-127"/>
                    </a:rPr>
                    <a:t>시군</a:t>
                  </a:r>
                  <a:r>
                    <a:rPr kumimoji="0" lang="en-US" altLang="ko-KR" dirty="0" smtClean="0">
                      <a:solidFill>
                        <a:schemeClr val="bg1"/>
                      </a:solidFill>
                      <a:latin typeface="HY헤드라인M" pitchFamily="18" charset="-127"/>
                      <a:ea typeface="HY헤드라인M" pitchFamily="18" charset="-127"/>
                    </a:rPr>
                    <a:t>4-H</a:t>
                  </a:r>
                  <a:r>
                    <a:rPr kumimoji="0" lang="ko-KR" altLang="en-US" dirty="0" smtClean="0">
                      <a:solidFill>
                        <a:schemeClr val="bg1"/>
                      </a:solidFill>
                      <a:latin typeface="HY헤드라인M" pitchFamily="18" charset="-127"/>
                      <a:ea typeface="HY헤드라인M" pitchFamily="18" charset="-127"/>
                    </a:rPr>
                    <a:t>본부</a:t>
                  </a:r>
                  <a:endParaRPr kumimoji="0" lang="ko-KR" altLang="en-US" dirty="0">
                    <a:solidFill>
                      <a:schemeClr val="bg1"/>
                    </a:solidFill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</p:grpSp>
          <p:grpSp>
            <p:nvGrpSpPr>
              <p:cNvPr id="7182" name="Group 34"/>
              <p:cNvGrpSpPr>
                <a:grpSpLocks/>
              </p:cNvGrpSpPr>
              <p:nvPr/>
            </p:nvGrpSpPr>
            <p:grpSpPr bwMode="auto">
              <a:xfrm>
                <a:off x="6559550" y="3421408"/>
                <a:ext cx="1828800" cy="804517"/>
                <a:chOff x="3582" y="799"/>
                <a:chExt cx="1124" cy="1000"/>
              </a:xfrm>
            </p:grpSpPr>
            <p:sp>
              <p:nvSpPr>
                <p:cNvPr id="48" name="Oval 35"/>
                <p:cNvSpPr>
                  <a:spLocks noChangeArrowheads="1"/>
                </p:cNvSpPr>
                <p:nvPr/>
              </p:nvSpPr>
              <p:spPr bwMode="auto">
                <a:xfrm>
                  <a:off x="3582" y="799"/>
                  <a:ext cx="1124" cy="100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gamma/>
                        <a:shade val="60392"/>
                        <a:invGamma/>
                      </a:schemeClr>
                    </a:gs>
                    <a:gs pos="100000">
                      <a:schemeClr val="bg1">
                        <a:alpha val="75000"/>
                      </a:schemeClr>
                    </a:gs>
                  </a:gsLst>
                  <a:lin ang="5400000" scaled="1"/>
                </a:gradFill>
                <a:ln w="3175" algn="ctr">
                  <a:noFill/>
                  <a:round/>
                  <a:headEnd/>
                  <a:tailEnd/>
                </a:ln>
                <a:effectLst>
                  <a:outerShdw dist="28398" dir="3806097" algn="ctr" rotWithShape="0">
                    <a:srgbClr val="808080">
                      <a:alpha val="50000"/>
                    </a:srgbClr>
                  </a:outerShdw>
                </a:effectLst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7185" name="Oval 36"/>
                <p:cNvSpPr>
                  <a:spLocks noChangeArrowheads="1"/>
                </p:cNvSpPr>
                <p:nvPr/>
              </p:nvSpPr>
              <p:spPr bwMode="auto">
                <a:xfrm>
                  <a:off x="3650" y="864"/>
                  <a:ext cx="988" cy="87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C4E41"/>
                    </a:gs>
                    <a:gs pos="50000">
                      <a:srgbClr val="257D66"/>
                    </a:gs>
                    <a:gs pos="100000">
                      <a:srgbClr val="0C4E41"/>
                    </a:gs>
                  </a:gsLst>
                  <a:lin ang="0" scaled="1"/>
                </a:gradFill>
                <a:ln w="57150" algn="ctr">
                  <a:noFill/>
                  <a:round/>
                  <a:headEnd/>
                  <a:tailEnd/>
                </a:ln>
              </p:spPr>
              <p:txBody>
                <a:bodyPr rot="10800000" wrap="none" anchor="ctr"/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7186" name="Oval 37"/>
                <p:cNvSpPr>
                  <a:spLocks noChangeArrowheads="1"/>
                </p:cNvSpPr>
                <p:nvPr/>
              </p:nvSpPr>
              <p:spPr bwMode="auto">
                <a:xfrm>
                  <a:off x="3768" y="868"/>
                  <a:ext cx="753" cy="53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48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5400000" scaled="1"/>
                </a:gradFill>
                <a:ln w="28575" cap="rnd" algn="ctr">
                  <a:noFill/>
                  <a:prstDash val="sysDot"/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endParaRPr kumimoji="0" lang="ko-KR" altLang="en-US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51" name="Oval 38"/>
                <p:cNvSpPr>
                  <a:spLocks noChangeArrowheads="1"/>
                </p:cNvSpPr>
                <p:nvPr/>
              </p:nvSpPr>
              <p:spPr bwMode="auto">
                <a:xfrm>
                  <a:off x="3817" y="889"/>
                  <a:ext cx="685" cy="748"/>
                </a:xfrm>
                <a:prstGeom prst="ellipse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  <a:effectLst>
                  <a:outerShdw dist="17961" dir="2700000" algn="ctr" rotWithShape="0">
                    <a:schemeClr val="tx1"/>
                  </a:outerShdw>
                </a:effectLst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kumimoji="0" lang="ko-KR" altLang="en-US" dirty="0" smtClean="0">
                      <a:solidFill>
                        <a:schemeClr val="bg1"/>
                      </a:solidFill>
                      <a:latin typeface="HY헤드라인M" pitchFamily="18" charset="-127"/>
                      <a:ea typeface="HY헤드라인M" pitchFamily="18" charset="-127"/>
                    </a:rPr>
                    <a:t>한국</a:t>
                  </a:r>
                  <a:r>
                    <a:rPr kumimoji="0" lang="en-US" altLang="ko-KR" dirty="0" smtClean="0">
                      <a:solidFill>
                        <a:schemeClr val="bg1"/>
                      </a:solidFill>
                      <a:latin typeface="HY헤드라인M" pitchFamily="18" charset="-127"/>
                      <a:ea typeface="HY헤드라인M" pitchFamily="18" charset="-127"/>
                    </a:rPr>
                    <a:t>4-H</a:t>
                  </a:r>
                  <a:r>
                    <a:rPr kumimoji="0" lang="ko-KR" altLang="en-US" dirty="0" smtClean="0">
                      <a:solidFill>
                        <a:schemeClr val="bg1"/>
                      </a:solidFill>
                      <a:latin typeface="HY헤드라인M" pitchFamily="18" charset="-127"/>
                      <a:ea typeface="HY헤드라인M" pitchFamily="18" charset="-127"/>
                    </a:rPr>
                    <a:t>본부</a:t>
                  </a:r>
                  <a:endParaRPr kumimoji="0" lang="ko-KR" altLang="en-US" dirty="0">
                    <a:solidFill>
                      <a:schemeClr val="bg1"/>
                    </a:solidFill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</p:grpSp>
        </p:grpSp>
      </p:grpSp>
    </p:spTree>
  </p:cSld>
  <p:clrMapOvr>
    <a:masterClrMapping/>
  </p:clrMapOvr>
  <p:transition>
    <p:sndAc>
      <p:stSnd>
        <p:snd r:embed="rId3" name="cashreg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306388" y="142875"/>
            <a:ext cx="8837612" cy="714375"/>
          </a:xfrm>
          <a:prstGeom prst="rect">
            <a:avLst/>
          </a:prstGeom>
        </p:spPr>
        <p:txBody>
          <a:bodyPr/>
          <a:lstStyle>
            <a:lvl1pPr algn="l">
              <a:defRPr sz="3000">
                <a:solidFill>
                  <a:srgbClr val="FFC000"/>
                </a:solidFill>
                <a:latin typeface="HY헤드라인M" pitchFamily="18" charset="-127"/>
                <a:ea typeface="HY헤드라인M" pitchFamily="18" charset="-127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kumimoji="0" lang="ko-KR" altLang="en-US" dirty="0" smtClean="0">
                <a:solidFill>
                  <a:schemeClr val="bg1"/>
                </a:solidFill>
                <a:cs typeface="+mj-cs"/>
              </a:rPr>
              <a:t>정부기관의 협조</a:t>
            </a:r>
          </a:p>
        </p:txBody>
      </p:sp>
      <p:sp>
        <p:nvSpPr>
          <p:cNvPr id="10243" name="AutoShape 17"/>
          <p:cNvSpPr>
            <a:spLocks noChangeArrowheads="1"/>
          </p:cNvSpPr>
          <p:nvPr/>
        </p:nvSpPr>
        <p:spPr bwMode="auto">
          <a:xfrm>
            <a:off x="428596" y="1857364"/>
            <a:ext cx="2638425" cy="4714908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rgbClr val="F8F8F8">
                  <a:alpha val="14998"/>
                </a:srgbClr>
              </a:gs>
              <a:gs pos="100000">
                <a:srgbClr val="DDDDDD"/>
              </a:gs>
            </a:gsLst>
            <a:lin ang="2700000" scaled="1"/>
          </a:gradFill>
          <a:ln w="28575">
            <a:solidFill>
              <a:schemeClr val="bg1"/>
            </a:solidFill>
            <a:round/>
            <a:headEnd/>
            <a:tailEnd/>
          </a:ln>
        </p:spPr>
        <p:txBody>
          <a:bodyPr wrap="none" lIns="91431" tIns="45715" rIns="91431" bIns="45715" anchor="ctr"/>
          <a:lstStyle/>
          <a:p>
            <a:pPr>
              <a:lnSpc>
                <a:spcPct val="150000"/>
              </a:lnSpc>
              <a:defRPr/>
            </a:pPr>
            <a:r>
              <a:rPr kumimoji="0" lang="ko-KR" altLang="en-US" sz="3200" dirty="0" smtClean="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500" dirty="0" smtClean="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rPr>
              <a:t>학교</a:t>
            </a:r>
            <a:r>
              <a:rPr kumimoji="0" lang="en-US" altLang="ko-KR" sz="1500" dirty="0" smtClean="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kumimoji="0" lang="ko-KR" altLang="en-US" sz="1500" dirty="0" smtClean="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rPr>
              <a:t>조직등록 지원</a:t>
            </a:r>
            <a:endParaRPr kumimoji="0" lang="en-US" altLang="ko-KR" sz="1500" dirty="0" smtClean="0">
              <a:solidFill>
                <a:schemeClr val="tx2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-  3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월초 조직등록 안내 및 등록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solidFill>
                <a:schemeClr val="tx2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500" dirty="0" smtClean="0">
                <a:solidFill>
                  <a:schemeClr val="tx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500" dirty="0" smtClean="0">
                <a:solidFill>
                  <a:schemeClr val="tx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지도교사협의회 활동 지원</a:t>
            </a:r>
            <a:endParaRPr kumimoji="0" lang="en-US" altLang="ko-KR" sz="1500" dirty="0" smtClean="0">
              <a:solidFill>
                <a:schemeClr val="tx2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- 3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월 말 지도교사 회의 활동 안내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- 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지도교사협의회 임원 선출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ko-KR" altLang="en-US" sz="12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5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연간계획 수립 </a:t>
            </a:r>
            <a:endParaRPr kumimoji="0" lang="en-US" altLang="ko-KR" sz="15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</a:t>
            </a: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-. 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지도공무원과 지도교사협의회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    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협의를 통한 연간 계획 수립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ko-KR" altLang="en-US" sz="12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5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과제활동 지원</a:t>
            </a:r>
            <a:endParaRPr kumimoji="0" lang="en-US" altLang="ko-KR" sz="15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</a:p>
          <a:p>
            <a:pPr>
              <a:defRPr/>
            </a:pPr>
            <a:r>
              <a:rPr kumimoji="0" lang="en-US" altLang="ko-KR" sz="12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 -.  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과제활동 필요경비 지원 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ko-KR" altLang="en-US" sz="12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5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각종 교육 및 행사 활동</a:t>
            </a:r>
            <a:endParaRPr kumimoji="0" lang="en-US" altLang="ko-KR" sz="15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 -. </a:t>
            </a:r>
            <a:r>
              <a:rPr kumimoji="0" lang="ko-KR" altLang="en-US" sz="1200" dirty="0" err="1" smtClean="0">
                <a:latin typeface="HY헤드라인M" pitchFamily="18" charset="-127"/>
                <a:ea typeface="HY헤드라인M" pitchFamily="18" charset="-127"/>
              </a:rPr>
              <a:t>시군단위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  행사 활동 협조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solidFill>
                <a:srgbClr val="003366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solidFill>
                <a:srgbClr val="003366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lang="ko-KR" altLang="ko-KR" sz="1200" dirty="0">
              <a:solidFill>
                <a:srgbClr val="003366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10244" name="Group 75"/>
          <p:cNvGrpSpPr>
            <a:grpSpLocks/>
          </p:cNvGrpSpPr>
          <p:nvPr/>
        </p:nvGrpSpPr>
        <p:grpSpPr bwMode="auto">
          <a:xfrm>
            <a:off x="411163" y="1160463"/>
            <a:ext cx="2660650" cy="555625"/>
            <a:chOff x="3142" y="2591"/>
            <a:chExt cx="2437" cy="349"/>
          </a:xfrm>
        </p:grpSpPr>
        <p:sp>
          <p:nvSpPr>
            <p:cNvPr id="7" name="AutoShape 18"/>
            <p:cNvSpPr>
              <a:spLocks noChangeArrowheads="1"/>
            </p:cNvSpPr>
            <p:nvPr/>
          </p:nvSpPr>
          <p:spPr bwMode="auto">
            <a:xfrm>
              <a:off x="3142" y="2591"/>
              <a:ext cx="2437" cy="349"/>
            </a:xfrm>
            <a:prstGeom prst="roundRect">
              <a:avLst>
                <a:gd name="adj" fmla="val 19861"/>
              </a:avLst>
            </a:prstGeom>
            <a:gradFill flip="none" rotWithShape="1">
              <a:gsLst>
                <a:gs pos="0">
                  <a:srgbClr val="3333CC"/>
                </a:gs>
                <a:gs pos="50000">
                  <a:srgbClr val="6600CC"/>
                </a:gs>
                <a:gs pos="100000">
                  <a:srgbClr val="9933FF"/>
                </a:gs>
              </a:gsLst>
              <a:lin ang="5400000" scaled="1"/>
              <a:tileRect/>
            </a:gradFill>
            <a:ln w="19050">
              <a:solidFill>
                <a:schemeClr val="bg1"/>
              </a:solidFill>
              <a:round/>
              <a:headEnd/>
              <a:tailEnd/>
            </a:ln>
            <a:effectLst>
              <a:outerShdw dist="28398" dir="1593903" algn="ctr" rotWithShape="0">
                <a:schemeClr val="tx1">
                  <a:alpha val="50000"/>
                </a:schemeClr>
              </a:outerShdw>
            </a:effectLst>
          </p:spPr>
          <p:txBody>
            <a:bodyPr wrap="none" lIns="89991" tIns="82792" rIns="89991" bIns="46795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시군농업기술센터</a:t>
              </a:r>
              <a:endPara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0274" name="AutoShape 27"/>
            <p:cNvSpPr>
              <a:spLocks noChangeArrowheads="1"/>
            </p:cNvSpPr>
            <p:nvPr/>
          </p:nvSpPr>
          <p:spPr bwMode="auto">
            <a:xfrm>
              <a:off x="3207" y="2606"/>
              <a:ext cx="2314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39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10246" name="Group 75"/>
          <p:cNvGrpSpPr>
            <a:grpSpLocks/>
          </p:cNvGrpSpPr>
          <p:nvPr/>
        </p:nvGrpSpPr>
        <p:grpSpPr bwMode="auto">
          <a:xfrm>
            <a:off x="3233738" y="1160463"/>
            <a:ext cx="2660650" cy="555625"/>
            <a:chOff x="3142" y="2591"/>
            <a:chExt cx="2437" cy="349"/>
          </a:xfrm>
        </p:grpSpPr>
        <p:sp>
          <p:nvSpPr>
            <p:cNvPr id="11" name="AutoShape 18"/>
            <p:cNvSpPr>
              <a:spLocks noChangeArrowheads="1"/>
            </p:cNvSpPr>
            <p:nvPr/>
          </p:nvSpPr>
          <p:spPr bwMode="auto">
            <a:xfrm>
              <a:off x="3142" y="2591"/>
              <a:ext cx="2437" cy="349"/>
            </a:xfrm>
            <a:prstGeom prst="roundRect">
              <a:avLst>
                <a:gd name="adj" fmla="val 19861"/>
              </a:avLst>
            </a:prstGeom>
            <a:gradFill flip="none" rotWithShape="1">
              <a:gsLst>
                <a:gs pos="0">
                  <a:srgbClr val="336600"/>
                </a:gs>
                <a:gs pos="50000">
                  <a:srgbClr val="669900"/>
                </a:gs>
                <a:gs pos="100000">
                  <a:srgbClr val="99CC00"/>
                </a:gs>
              </a:gsLst>
              <a:lin ang="5400000" scaled="1"/>
              <a:tileRect/>
            </a:gradFill>
            <a:ln w="19050">
              <a:solidFill>
                <a:schemeClr val="bg1"/>
              </a:solidFill>
              <a:round/>
              <a:headEnd/>
              <a:tailEnd/>
            </a:ln>
            <a:effectLst>
              <a:outerShdw dist="28398" dir="1593903" algn="ctr" rotWithShape="0">
                <a:schemeClr val="tx1">
                  <a:alpha val="50000"/>
                </a:schemeClr>
              </a:outerShdw>
            </a:effectLst>
          </p:spPr>
          <p:txBody>
            <a:bodyPr wrap="none" lIns="89991" tIns="82792" rIns="89991" bIns="46795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도 농업기술원</a:t>
              </a:r>
              <a:endPara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0272" name="AutoShape 27"/>
            <p:cNvSpPr>
              <a:spLocks noChangeArrowheads="1"/>
            </p:cNvSpPr>
            <p:nvPr/>
          </p:nvSpPr>
          <p:spPr bwMode="auto">
            <a:xfrm>
              <a:off x="3207" y="2606"/>
              <a:ext cx="2314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39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10248" name="Group 75"/>
          <p:cNvGrpSpPr>
            <a:grpSpLocks/>
          </p:cNvGrpSpPr>
          <p:nvPr/>
        </p:nvGrpSpPr>
        <p:grpSpPr bwMode="auto">
          <a:xfrm>
            <a:off x="6015038" y="1160463"/>
            <a:ext cx="2660650" cy="555625"/>
            <a:chOff x="3142" y="2591"/>
            <a:chExt cx="2437" cy="349"/>
          </a:xfrm>
        </p:grpSpPr>
        <p:sp>
          <p:nvSpPr>
            <p:cNvPr id="15" name="AutoShape 18"/>
            <p:cNvSpPr>
              <a:spLocks noChangeArrowheads="1"/>
            </p:cNvSpPr>
            <p:nvPr/>
          </p:nvSpPr>
          <p:spPr bwMode="auto">
            <a:xfrm>
              <a:off x="3142" y="2591"/>
              <a:ext cx="2437" cy="349"/>
            </a:xfrm>
            <a:prstGeom prst="roundRect">
              <a:avLst>
                <a:gd name="adj" fmla="val 19861"/>
              </a:avLst>
            </a:prstGeom>
            <a:gradFill flip="none" rotWithShape="1">
              <a:gsLst>
                <a:gs pos="0">
                  <a:schemeClr val="accent2">
                    <a:lumMod val="50000"/>
                  </a:schemeClr>
                </a:gs>
                <a:gs pos="50000">
                  <a:schemeClr val="accent2">
                    <a:lumMod val="75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1"/>
              <a:tileRect/>
            </a:gradFill>
            <a:ln w="19050">
              <a:solidFill>
                <a:schemeClr val="bg1"/>
              </a:solidFill>
              <a:round/>
              <a:headEnd/>
              <a:tailEnd/>
            </a:ln>
            <a:effectLst>
              <a:outerShdw dist="28398" dir="1593903" algn="ctr" rotWithShape="0">
                <a:schemeClr val="tx1">
                  <a:alpha val="50000"/>
                </a:schemeClr>
              </a:outerShdw>
            </a:effectLst>
          </p:spPr>
          <p:txBody>
            <a:bodyPr wrap="none" lIns="89991" tIns="82792" rIns="89991" bIns="46795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농촌진흥청</a:t>
              </a:r>
              <a:endPara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0270" name="AutoShape 27"/>
            <p:cNvSpPr>
              <a:spLocks noChangeArrowheads="1"/>
            </p:cNvSpPr>
            <p:nvPr/>
          </p:nvSpPr>
          <p:spPr bwMode="auto">
            <a:xfrm>
              <a:off x="3207" y="2606"/>
              <a:ext cx="2314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39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43" name="AutoShape 17"/>
          <p:cNvSpPr>
            <a:spLocks noChangeArrowheads="1"/>
          </p:cNvSpPr>
          <p:nvPr/>
        </p:nvSpPr>
        <p:spPr bwMode="auto">
          <a:xfrm>
            <a:off x="3286116" y="1857364"/>
            <a:ext cx="2638425" cy="4714908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rgbClr val="F8F8F8">
                  <a:alpha val="14998"/>
                </a:srgbClr>
              </a:gs>
              <a:gs pos="100000">
                <a:srgbClr val="DDDDDD"/>
              </a:gs>
            </a:gsLst>
            <a:lin ang="2700000" scaled="1"/>
          </a:gradFill>
          <a:ln w="28575">
            <a:solidFill>
              <a:schemeClr val="bg1"/>
            </a:solidFill>
            <a:round/>
            <a:headEnd/>
            <a:tailEnd/>
          </a:ln>
        </p:spPr>
        <p:txBody>
          <a:bodyPr wrap="none" lIns="91431" tIns="45715" rIns="91431" bIns="45715" anchor="ctr"/>
          <a:lstStyle/>
          <a:p>
            <a:pPr>
              <a:lnSpc>
                <a:spcPct val="150000"/>
              </a:lnSpc>
              <a:defRPr/>
            </a:pPr>
            <a:r>
              <a:rPr kumimoji="0" lang="ko-KR" altLang="en-US" sz="3200" dirty="0" smtClean="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kumimoji="0" lang="en-US" altLang="ko-KR" sz="1500" dirty="0" smtClean="0">
              <a:solidFill>
                <a:schemeClr val="tx2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500" dirty="0" smtClean="0">
                <a:solidFill>
                  <a:schemeClr val="tx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500" dirty="0" smtClean="0">
                <a:solidFill>
                  <a:schemeClr val="tx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도</a:t>
            </a:r>
            <a:r>
              <a:rPr kumimoji="0" lang="en-US" altLang="ko-KR" sz="1500" dirty="0" smtClean="0">
                <a:solidFill>
                  <a:schemeClr val="tx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kumimoji="0" lang="ko-KR" altLang="en-US" sz="1500" dirty="0" smtClean="0">
                <a:solidFill>
                  <a:schemeClr val="tx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지도교사협의회 지원</a:t>
            </a:r>
            <a:endParaRPr kumimoji="0" lang="en-US" altLang="ko-KR" sz="1500" dirty="0" smtClean="0">
              <a:solidFill>
                <a:schemeClr val="tx2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b="1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4-H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지도교사 협의회 임원 선출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연시 연말 총회 개최 지원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각종 임원회의 활동 지원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 </a:t>
            </a:r>
          </a:p>
          <a:p>
            <a:pPr>
              <a:defRPr/>
            </a:pPr>
            <a:r>
              <a:rPr kumimoji="0" lang="ko-KR" altLang="en-US" sz="12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5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연간계획 수립 </a:t>
            </a:r>
            <a:endParaRPr kumimoji="0" lang="en-US" altLang="ko-KR" sz="15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</a:t>
            </a: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-. 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도 단위 활동 사업 계획 수립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ko-KR" altLang="en-US" sz="12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kumimoji="0" lang="ko-KR" altLang="en-US" sz="15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도 단위 과제활동 지원</a:t>
            </a:r>
            <a:endParaRPr kumimoji="0" lang="en-US" altLang="ko-KR" sz="15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</a:p>
          <a:p>
            <a:pPr>
              <a:defRPr/>
            </a:pPr>
            <a:r>
              <a:rPr kumimoji="0" lang="en-US" altLang="ko-KR" sz="12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 -.  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과제활동 예산 지원 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ko-KR" altLang="en-US" sz="12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5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각종 교육 및 행사 활동</a:t>
            </a:r>
            <a:endParaRPr kumimoji="0" lang="en-US" altLang="ko-KR" sz="15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 -. 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도 단위 행사 활동 협조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5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5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지도교사 직무연수 지원</a:t>
            </a:r>
            <a:endParaRPr kumimoji="0" lang="en-US" altLang="ko-KR" sz="15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5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 4-H</a:t>
            </a:r>
            <a:r>
              <a:rPr kumimoji="0"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지도교사 신규 연수</a:t>
            </a:r>
            <a:endParaRPr kumimoji="0"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5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solidFill>
                <a:srgbClr val="003366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solidFill>
                <a:srgbClr val="003366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solidFill>
                <a:srgbClr val="003366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solidFill>
                <a:srgbClr val="003366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solidFill>
                <a:srgbClr val="003366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lang="ko-KR" altLang="ko-KR" sz="1200" dirty="0">
              <a:solidFill>
                <a:srgbClr val="003366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4" name="AutoShape 17"/>
          <p:cNvSpPr>
            <a:spLocks noChangeArrowheads="1"/>
          </p:cNvSpPr>
          <p:nvPr/>
        </p:nvSpPr>
        <p:spPr bwMode="auto">
          <a:xfrm>
            <a:off x="6072198" y="1857364"/>
            <a:ext cx="2638425" cy="4714908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rgbClr val="F8F8F8">
                  <a:alpha val="14998"/>
                </a:srgbClr>
              </a:gs>
              <a:gs pos="100000">
                <a:srgbClr val="DDDDDD"/>
              </a:gs>
            </a:gsLst>
            <a:lin ang="2700000" scaled="1"/>
          </a:gradFill>
          <a:ln w="28575">
            <a:solidFill>
              <a:schemeClr val="bg1"/>
            </a:solidFill>
            <a:round/>
            <a:headEnd/>
            <a:tailEnd/>
          </a:ln>
        </p:spPr>
        <p:txBody>
          <a:bodyPr wrap="none" lIns="91431" tIns="45715" rIns="91431" bIns="45715" anchor="ctr"/>
          <a:lstStyle/>
          <a:p>
            <a:pPr>
              <a:lnSpc>
                <a:spcPct val="150000"/>
              </a:lnSpc>
              <a:defRPr/>
            </a:pPr>
            <a:r>
              <a:rPr kumimoji="0" lang="ko-KR" altLang="en-US" sz="3200" dirty="0" smtClean="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kumimoji="0" lang="en-US" altLang="ko-KR" sz="1500" dirty="0" smtClean="0">
              <a:solidFill>
                <a:schemeClr val="tx2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</a:t>
            </a:r>
            <a:endParaRPr kumimoji="0" lang="en-US" altLang="ko-KR" sz="1200" dirty="0" smtClean="0">
              <a:solidFill>
                <a:schemeClr val="tx2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500" dirty="0" smtClean="0">
                <a:solidFill>
                  <a:schemeClr val="tx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4-H</a:t>
            </a:r>
            <a:r>
              <a:rPr kumimoji="0" lang="ko-KR" altLang="en-US" sz="1500" dirty="0" smtClean="0">
                <a:solidFill>
                  <a:schemeClr val="tx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활동 지원 육성법</a:t>
            </a:r>
            <a:endParaRPr kumimoji="0" lang="en-US" altLang="ko-KR" sz="1500" dirty="0" smtClean="0">
              <a:solidFill>
                <a:schemeClr val="tx2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- 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학교</a:t>
            </a: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활동 지원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ko-KR" altLang="en-US" sz="12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en-US" altLang="ko-KR" sz="15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kumimoji="0" lang="ko-KR" altLang="en-US" sz="15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활동 예산 지원</a:t>
            </a:r>
            <a:endParaRPr kumimoji="0" lang="en-US" altLang="ko-KR" sz="15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</a:t>
            </a: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-. 4-H</a:t>
            </a:r>
            <a:r>
              <a:rPr kumimoji="0" lang="ko-KR" altLang="en-US" sz="1200" dirty="0" smtClean="0">
                <a:latin typeface="HY헤드라인M" pitchFamily="18" charset="-127"/>
                <a:ea typeface="HY헤드라인M" pitchFamily="18" charset="-127"/>
              </a:rPr>
              <a:t>활동 예산 수립 지원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ko-KR" altLang="en-US" sz="12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en-US" altLang="ko-KR" sz="12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ko-KR" altLang="en-US" sz="12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1500" dirty="0" smtClean="0">
                <a:solidFill>
                  <a:schemeClr val="accent1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각종 교육 및 행사 활동</a:t>
            </a:r>
            <a:endParaRPr kumimoji="0" lang="en-US" altLang="ko-KR" sz="15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5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5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5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5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500" dirty="0" smtClean="0">
              <a:solidFill>
                <a:schemeClr val="accent1">
                  <a:lumMod val="7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r>
              <a:rPr kumimoji="0" lang="en-US" altLang="ko-KR" sz="1200" dirty="0" smtClean="0">
                <a:latin typeface="HY헤드라인M" pitchFamily="18" charset="-127"/>
                <a:ea typeface="HY헤드라인M" pitchFamily="18" charset="-127"/>
              </a:rPr>
              <a:t>    </a:t>
            </a: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solidFill>
                <a:srgbClr val="003366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kumimoji="0" lang="en-US" altLang="ko-KR" sz="1200" dirty="0" smtClean="0">
              <a:solidFill>
                <a:srgbClr val="003366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defRPr/>
            </a:pPr>
            <a:endParaRPr lang="ko-KR" altLang="ko-KR" sz="1200" dirty="0">
              <a:solidFill>
                <a:srgbClr val="003366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sndAc>
      <p:stSnd>
        <p:snd r:embed="rId3" name="click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243" grpId="0" animBg="1"/>
      <p:bldP spid="43" grpId="0" animBg="1"/>
      <p:bldP spid="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그룹 4"/>
          <p:cNvGrpSpPr>
            <a:grpSpLocks/>
          </p:cNvGrpSpPr>
          <p:nvPr/>
        </p:nvGrpSpPr>
        <p:grpSpPr bwMode="auto">
          <a:xfrm>
            <a:off x="0" y="214290"/>
            <a:ext cx="6072198" cy="817563"/>
            <a:chOff x="927071" y="1500174"/>
            <a:chExt cx="5616575" cy="817563"/>
          </a:xfrm>
        </p:grpSpPr>
        <p:sp>
          <p:nvSpPr>
            <p:cNvPr id="28" name="AutoShape 19"/>
            <p:cNvSpPr>
              <a:spLocks noChangeArrowheads="1"/>
            </p:cNvSpPr>
            <p:nvPr/>
          </p:nvSpPr>
          <p:spPr bwMode="auto">
            <a:xfrm>
              <a:off x="1052484" y="1500174"/>
              <a:ext cx="5381625" cy="684213"/>
            </a:xfrm>
            <a:prstGeom prst="roundRect">
              <a:avLst>
                <a:gd name="adj" fmla="val 19685"/>
              </a:avLst>
            </a:prstGeom>
            <a:solidFill>
              <a:schemeClr val="tx2">
                <a:alpha val="54901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ko-KR"/>
            </a:p>
          </p:txBody>
        </p:sp>
        <p:sp>
          <p:nvSpPr>
            <p:cNvPr id="29" name="AutoShape 22"/>
            <p:cNvSpPr>
              <a:spLocks noChangeArrowheads="1"/>
            </p:cNvSpPr>
            <p:nvPr/>
          </p:nvSpPr>
          <p:spPr bwMode="auto">
            <a:xfrm>
              <a:off x="1055659" y="1509699"/>
              <a:ext cx="5421940" cy="633417"/>
            </a:xfrm>
            <a:prstGeom prst="roundRect">
              <a:avLst>
                <a:gd name="adj" fmla="val 17449"/>
              </a:avLst>
            </a:prstGeom>
            <a:solidFill>
              <a:srgbClr val="0097CC">
                <a:alpha val="65881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30" name="AutoShape 23"/>
            <p:cNvSpPr>
              <a:spLocks noChangeArrowheads="1"/>
            </p:cNvSpPr>
            <p:nvPr/>
          </p:nvSpPr>
          <p:spPr bwMode="auto">
            <a:xfrm>
              <a:off x="1191382" y="1571612"/>
              <a:ext cx="5220138" cy="59372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EAEAEA"/>
                </a:gs>
              </a:gsLst>
              <a:lin ang="5400000" scaled="1"/>
            </a:gradFill>
            <a:ln w="28575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lIns="540000" anchor="ctr"/>
            <a:lstStyle/>
            <a:p>
              <a:r>
                <a:rPr lang="en-US" altLang="ko-KR" sz="3400" b="1" dirty="0" smtClean="0">
                  <a:solidFill>
                    <a:schemeClr val="accent2">
                      <a:lumMod val="75000"/>
                    </a:schemeClr>
                  </a:solidFill>
                  <a:latin typeface="맑은 고딕"/>
                  <a:ea typeface="맑은 고딕"/>
                </a:rPr>
                <a:t>Ⅱ. </a:t>
              </a:r>
              <a:r>
                <a:rPr lang="en-US" altLang="ko-KR" sz="3400" b="1" dirty="0" smtClean="0">
                  <a:solidFill>
                    <a:schemeClr val="accent2">
                      <a:lumMod val="75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4-H</a:t>
              </a:r>
              <a:r>
                <a:rPr lang="ko-KR" altLang="en-US" sz="3400" dirty="0" smtClean="0">
                  <a:solidFill>
                    <a:schemeClr val="accent2">
                      <a:lumMod val="75000"/>
                    </a:schemeClr>
                  </a:solidFill>
                  <a:latin typeface="HY헤드라인M" pitchFamily="18" charset="-127"/>
                  <a:ea typeface="HY헤드라인M" pitchFamily="18" charset="-127"/>
                </a:rPr>
                <a:t>연합회와의 관계</a:t>
              </a:r>
              <a:endParaRPr lang="ko-KR" altLang="ko-KR" sz="3400" dirty="0">
                <a:solidFill>
                  <a:schemeClr val="accent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1" name="AutoShape 24"/>
            <p:cNvSpPr>
              <a:spLocks noChangeArrowheads="1"/>
            </p:cNvSpPr>
            <p:nvPr/>
          </p:nvSpPr>
          <p:spPr bwMode="auto">
            <a:xfrm>
              <a:off x="1074875" y="1536687"/>
              <a:ext cx="5338483" cy="120650"/>
            </a:xfrm>
            <a:prstGeom prst="roundRect">
              <a:avLst>
                <a:gd name="adj" fmla="val 40440"/>
              </a:avLst>
            </a:prstGeom>
            <a:gradFill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32" name="AutoShape 25"/>
            <p:cNvSpPr>
              <a:spLocks noChangeArrowheads="1"/>
            </p:cNvSpPr>
            <p:nvPr/>
          </p:nvSpPr>
          <p:spPr bwMode="auto">
            <a:xfrm>
              <a:off x="1155627" y="1581137"/>
              <a:ext cx="5130885" cy="504825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20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33" name="AutoShape 27"/>
            <p:cNvSpPr>
              <a:spLocks noChangeArrowheads="1"/>
            </p:cNvSpPr>
            <p:nvPr/>
          </p:nvSpPr>
          <p:spPr bwMode="auto">
            <a:xfrm flipV="1">
              <a:off x="927071" y="2173274"/>
              <a:ext cx="5616575" cy="144463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222 w 21600"/>
                <a:gd name="T13" fmla="*/ 2222 h 21600"/>
                <a:gd name="T14" fmla="*/ 19378 w 21600"/>
                <a:gd name="T15" fmla="*/ 1937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843" y="21600"/>
                  </a:lnTo>
                  <a:lnTo>
                    <a:pt x="20757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9998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34" name="직사각형 33"/>
          <p:cNvSpPr/>
          <p:nvPr/>
        </p:nvSpPr>
        <p:spPr>
          <a:xfrm>
            <a:off x="1142976" y="3500438"/>
            <a:ext cx="3143272" cy="307183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dirty="0" smtClean="0"/>
              <a:t> </a:t>
            </a:r>
            <a:r>
              <a:rPr lang="ko-KR" altLang="en-US" sz="2000" b="1" dirty="0" smtClean="0"/>
              <a:t>영농</a:t>
            </a:r>
            <a:r>
              <a:rPr lang="en-US" altLang="ko-KR" sz="2000" b="1" dirty="0" smtClean="0"/>
              <a:t>4-H</a:t>
            </a:r>
            <a:r>
              <a:rPr lang="ko-KR" altLang="en-US" sz="2000" b="1" dirty="0" smtClean="0"/>
              <a:t>회원과 교류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각종 활동에 연합 참여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학교활동에 영농 </a:t>
            </a:r>
            <a:r>
              <a:rPr lang="ko-KR" altLang="en-US" sz="2000" b="1" dirty="0" err="1" smtClean="0"/>
              <a:t>자원봉</a:t>
            </a:r>
            <a:r>
              <a:rPr lang="ko-KR" altLang="en-US" sz="2000" b="1" dirty="0" smtClean="0"/>
              <a:t>   </a:t>
            </a:r>
            <a:endParaRPr lang="en-US" altLang="ko-KR" sz="2000" b="1" dirty="0" smtClean="0"/>
          </a:p>
          <a:p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사자 지원 요청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영농</a:t>
            </a:r>
            <a:r>
              <a:rPr lang="en-US" altLang="ko-KR" sz="2000" b="1" dirty="0" smtClean="0"/>
              <a:t>4-H</a:t>
            </a:r>
            <a:r>
              <a:rPr lang="ko-KR" altLang="en-US" sz="2000" b="1" dirty="0" smtClean="0"/>
              <a:t>회원 농장 견학</a:t>
            </a:r>
            <a:r>
              <a:rPr lang="en-US" altLang="ko-KR" dirty="0" smtClean="0"/>
              <a:t>  </a:t>
            </a:r>
            <a:endParaRPr lang="ko-KR" altLang="en-US" dirty="0"/>
          </a:p>
        </p:txBody>
      </p:sp>
      <p:sp>
        <p:nvSpPr>
          <p:cNvPr id="35" name="직사각형 34"/>
          <p:cNvSpPr/>
          <p:nvPr/>
        </p:nvSpPr>
        <p:spPr>
          <a:xfrm>
            <a:off x="5572132" y="3500438"/>
            <a:ext cx="2928958" cy="30003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dirty="0" smtClean="0"/>
              <a:t> </a:t>
            </a:r>
            <a:r>
              <a:rPr lang="en-US" altLang="ko-KR" b="1" dirty="0" smtClean="0"/>
              <a:t>4-H</a:t>
            </a:r>
            <a:r>
              <a:rPr lang="ko-KR" altLang="en-US" b="1" dirty="0" smtClean="0"/>
              <a:t>지도교사와 교류</a:t>
            </a:r>
            <a:endParaRPr lang="en-US" altLang="ko-KR" b="1" dirty="0" smtClean="0"/>
          </a:p>
          <a:p>
            <a:endParaRPr lang="en-US" altLang="ko-KR" b="1" dirty="0" smtClean="0"/>
          </a:p>
          <a:p>
            <a:r>
              <a:rPr lang="en-US" altLang="ko-KR" b="1" dirty="0" smtClean="0"/>
              <a:t> </a:t>
            </a:r>
            <a:r>
              <a:rPr lang="ko-KR" altLang="en-US" b="1" dirty="0" smtClean="0"/>
              <a:t>각종 활동 연합 참여</a:t>
            </a:r>
            <a:endParaRPr lang="en-US" altLang="ko-KR" b="1" dirty="0" smtClean="0"/>
          </a:p>
          <a:p>
            <a:endParaRPr lang="en-US" altLang="ko-KR" b="1" dirty="0" smtClean="0"/>
          </a:p>
          <a:p>
            <a:r>
              <a:rPr lang="en-US" altLang="ko-KR" b="1" dirty="0" smtClean="0"/>
              <a:t> </a:t>
            </a:r>
            <a:r>
              <a:rPr lang="ko-KR" altLang="en-US" b="1" dirty="0" smtClean="0"/>
              <a:t>지역의 자원봉사활동</a:t>
            </a:r>
            <a:endParaRPr lang="en-US" altLang="ko-KR" b="1" dirty="0" smtClean="0"/>
          </a:p>
          <a:p>
            <a:endParaRPr lang="en-US" altLang="ko-KR" b="1" dirty="0" smtClean="0"/>
          </a:p>
          <a:p>
            <a:r>
              <a:rPr lang="en-US" altLang="ko-KR" b="1" dirty="0" smtClean="0"/>
              <a:t> </a:t>
            </a:r>
            <a:r>
              <a:rPr lang="ko-KR" altLang="en-US" b="1" dirty="0" smtClean="0"/>
              <a:t>농산물 홍보</a:t>
            </a:r>
            <a:r>
              <a:rPr lang="en-US" altLang="ko-KR" dirty="0" smtClean="0"/>
              <a:t> </a:t>
            </a:r>
          </a:p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grpSp>
        <p:nvGrpSpPr>
          <p:cNvPr id="43" name="Group 75"/>
          <p:cNvGrpSpPr>
            <a:grpSpLocks/>
          </p:cNvGrpSpPr>
          <p:nvPr/>
        </p:nvGrpSpPr>
        <p:grpSpPr bwMode="auto">
          <a:xfrm>
            <a:off x="1357290" y="2786058"/>
            <a:ext cx="2660650" cy="555625"/>
            <a:chOff x="3142" y="2591"/>
            <a:chExt cx="2437" cy="349"/>
          </a:xfrm>
        </p:grpSpPr>
        <p:sp>
          <p:nvSpPr>
            <p:cNvPr id="44" name="AutoShape 18"/>
            <p:cNvSpPr>
              <a:spLocks noChangeArrowheads="1"/>
            </p:cNvSpPr>
            <p:nvPr/>
          </p:nvSpPr>
          <p:spPr bwMode="auto">
            <a:xfrm>
              <a:off x="3142" y="2591"/>
              <a:ext cx="2437" cy="349"/>
            </a:xfrm>
            <a:prstGeom prst="roundRect">
              <a:avLst>
                <a:gd name="adj" fmla="val 19861"/>
              </a:avLst>
            </a:prstGeom>
            <a:gradFill flip="none" rotWithShape="1">
              <a:gsLst>
                <a:gs pos="0">
                  <a:srgbClr val="3333CC"/>
                </a:gs>
                <a:gs pos="50000">
                  <a:srgbClr val="6600CC"/>
                </a:gs>
                <a:gs pos="100000">
                  <a:srgbClr val="9933FF"/>
                </a:gs>
              </a:gsLst>
              <a:lin ang="5400000" scaled="1"/>
              <a:tileRect/>
            </a:gradFill>
            <a:ln w="19050">
              <a:solidFill>
                <a:schemeClr val="bg1"/>
              </a:solidFill>
              <a:round/>
              <a:headEnd/>
              <a:tailEnd/>
            </a:ln>
            <a:effectLst>
              <a:outerShdw dist="28398" dir="1593903" algn="ctr" rotWithShape="0">
                <a:schemeClr val="tx1">
                  <a:alpha val="50000"/>
                </a:schemeClr>
              </a:outerShdw>
            </a:effectLst>
          </p:spPr>
          <p:txBody>
            <a:bodyPr wrap="none" lIns="89991" tIns="82792" rIns="89991" bIns="46795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학교</a:t>
              </a:r>
              <a:r>
                <a:rPr lang="en-US" altLang="ko-KR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4-H</a:t>
              </a:r>
              <a:r>
                <a:rPr lang="ko-KR" altLang="en-US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회</a:t>
              </a:r>
              <a:endPara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5" name="AutoShape 27"/>
            <p:cNvSpPr>
              <a:spLocks noChangeArrowheads="1"/>
            </p:cNvSpPr>
            <p:nvPr/>
          </p:nvSpPr>
          <p:spPr bwMode="auto">
            <a:xfrm>
              <a:off x="3207" y="2606"/>
              <a:ext cx="2314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39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46" name="Group 75"/>
          <p:cNvGrpSpPr>
            <a:grpSpLocks/>
          </p:cNvGrpSpPr>
          <p:nvPr/>
        </p:nvGrpSpPr>
        <p:grpSpPr bwMode="auto">
          <a:xfrm>
            <a:off x="5643570" y="2786058"/>
            <a:ext cx="2660650" cy="555625"/>
            <a:chOff x="3142" y="2591"/>
            <a:chExt cx="2437" cy="349"/>
          </a:xfrm>
        </p:grpSpPr>
        <p:sp>
          <p:nvSpPr>
            <p:cNvPr id="47" name="AutoShape 18"/>
            <p:cNvSpPr>
              <a:spLocks noChangeArrowheads="1"/>
            </p:cNvSpPr>
            <p:nvPr/>
          </p:nvSpPr>
          <p:spPr bwMode="auto">
            <a:xfrm>
              <a:off x="3142" y="2591"/>
              <a:ext cx="2437" cy="349"/>
            </a:xfrm>
            <a:prstGeom prst="roundRect">
              <a:avLst>
                <a:gd name="adj" fmla="val 19861"/>
              </a:avLst>
            </a:prstGeom>
            <a:gradFill flip="none" rotWithShape="1">
              <a:gsLst>
                <a:gs pos="0">
                  <a:srgbClr val="336600"/>
                </a:gs>
                <a:gs pos="50000">
                  <a:srgbClr val="669900"/>
                </a:gs>
                <a:gs pos="100000">
                  <a:srgbClr val="99CC00"/>
                </a:gs>
              </a:gsLst>
              <a:lin ang="5400000" scaled="1"/>
              <a:tileRect/>
            </a:gradFill>
            <a:ln w="19050">
              <a:solidFill>
                <a:schemeClr val="bg1"/>
              </a:solidFill>
              <a:round/>
              <a:headEnd/>
              <a:tailEnd/>
            </a:ln>
            <a:effectLst>
              <a:outerShdw dist="28398" dir="1593903" algn="ctr" rotWithShape="0">
                <a:schemeClr val="tx1">
                  <a:alpha val="50000"/>
                </a:schemeClr>
              </a:outerShdw>
            </a:effectLst>
          </p:spPr>
          <p:txBody>
            <a:bodyPr wrap="none" lIns="89991" tIns="82792" rIns="89991" bIns="46795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en-US" altLang="ko-KR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4-H</a:t>
              </a:r>
              <a:r>
                <a:rPr lang="ko-KR" altLang="en-US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연합회</a:t>
              </a:r>
              <a:endPara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8" name="AutoShape 27"/>
            <p:cNvSpPr>
              <a:spLocks noChangeArrowheads="1"/>
            </p:cNvSpPr>
            <p:nvPr/>
          </p:nvSpPr>
          <p:spPr bwMode="auto">
            <a:xfrm>
              <a:off x="3207" y="2606"/>
              <a:ext cx="2314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39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49" name="왼쪽/오른쪽 화살표 48"/>
          <p:cNvSpPr/>
          <p:nvPr/>
        </p:nvSpPr>
        <p:spPr>
          <a:xfrm>
            <a:off x="4429124" y="4786322"/>
            <a:ext cx="1000132" cy="35719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0" name="Picture 20" descr="화살표11"/>
          <p:cNvPicPr>
            <a:picLocks noChangeAspect="1" noChangeArrowheads="1"/>
          </p:cNvPicPr>
          <p:nvPr/>
        </p:nvPicPr>
        <p:blipFill>
          <a:blip r:embed="rId4" cstate="print">
            <a:lum bright="18000" contrast="6000"/>
          </a:blip>
          <a:srcRect/>
          <a:stretch>
            <a:fillRect/>
          </a:stretch>
        </p:blipFill>
        <p:spPr bwMode="auto">
          <a:xfrm>
            <a:off x="3714744" y="2000240"/>
            <a:ext cx="2071702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2" name="그룹 64"/>
          <p:cNvGrpSpPr>
            <a:grpSpLocks/>
          </p:cNvGrpSpPr>
          <p:nvPr/>
        </p:nvGrpSpPr>
        <p:grpSpPr bwMode="auto">
          <a:xfrm>
            <a:off x="1428728" y="1357298"/>
            <a:ext cx="6846887" cy="619125"/>
            <a:chOff x="1439862" y="1428750"/>
            <a:chExt cx="6846914" cy="619125"/>
          </a:xfrm>
        </p:grpSpPr>
        <p:grpSp>
          <p:nvGrpSpPr>
            <p:cNvPr id="53" name="Group 40"/>
            <p:cNvGrpSpPr>
              <a:grpSpLocks/>
            </p:cNvGrpSpPr>
            <p:nvPr/>
          </p:nvGrpSpPr>
          <p:grpSpPr bwMode="auto">
            <a:xfrm>
              <a:off x="1439862" y="1428750"/>
              <a:ext cx="6846914" cy="619125"/>
              <a:chOff x="1933" y="3261"/>
              <a:chExt cx="1929" cy="390"/>
            </a:xfrm>
          </p:grpSpPr>
          <p:sp>
            <p:nvSpPr>
              <p:cNvPr id="55" name="AutoShape 41"/>
              <p:cNvSpPr>
                <a:spLocks noChangeArrowheads="1"/>
              </p:cNvSpPr>
              <p:nvPr/>
            </p:nvSpPr>
            <p:spPr bwMode="auto">
              <a:xfrm>
                <a:off x="1936" y="3261"/>
                <a:ext cx="1926" cy="39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12C52"/>
                  </a:gs>
                  <a:gs pos="100000">
                    <a:srgbClr val="025EB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56" name="Text Box 42"/>
              <p:cNvSpPr txBox="1">
                <a:spLocks noChangeArrowheads="1"/>
              </p:cNvSpPr>
              <p:nvPr/>
            </p:nvSpPr>
            <p:spPr bwMode="auto">
              <a:xfrm>
                <a:off x="1933" y="3301"/>
                <a:ext cx="1852" cy="2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7961" dir="2700000" algn="ctr" rotWithShape="0">
                  <a:schemeClr val="tx1"/>
                </a:outerShdw>
              </a:effectLst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ko-KR" altLang="en-US" sz="2400" dirty="0" smtClean="0">
                    <a:solidFill>
                      <a:schemeClr val="bg1"/>
                    </a:solidFill>
                    <a:latin typeface="HY헤드라인M" pitchFamily="18" charset="-127"/>
                    <a:ea typeface="HY헤드라인M" pitchFamily="18" charset="-127"/>
                  </a:rPr>
                  <a:t>학교</a:t>
                </a:r>
                <a:r>
                  <a:rPr lang="en-US" altLang="ko-KR" sz="2400" dirty="0" smtClean="0">
                    <a:solidFill>
                      <a:schemeClr val="bg1"/>
                    </a:solidFill>
                    <a:latin typeface="HY헤드라인M" pitchFamily="18" charset="-127"/>
                    <a:ea typeface="HY헤드라인M" pitchFamily="18" charset="-127"/>
                  </a:rPr>
                  <a:t>4-H</a:t>
                </a:r>
                <a:r>
                  <a:rPr lang="ko-KR" altLang="en-US" sz="2400" dirty="0" smtClean="0">
                    <a:solidFill>
                      <a:schemeClr val="bg1"/>
                    </a:solidFill>
                    <a:latin typeface="HY헤드라인M" pitchFamily="18" charset="-127"/>
                    <a:ea typeface="HY헤드라인M" pitchFamily="18" charset="-127"/>
                  </a:rPr>
                  <a:t>활성화 및 정보 교류</a:t>
                </a:r>
                <a:endParaRPr lang="ko-KR" altLang="en-US" sz="2400" dirty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sp>
          <p:nvSpPr>
            <p:cNvPr id="54" name="AutoShape 43"/>
            <p:cNvSpPr>
              <a:spLocks noChangeArrowheads="1"/>
            </p:cNvSpPr>
            <p:nvPr/>
          </p:nvSpPr>
          <p:spPr bwMode="auto">
            <a:xfrm>
              <a:off x="1582715" y="1500171"/>
              <a:ext cx="6643760" cy="35719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56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en-US" altLang="ko-KR" dirty="0" smtClean="0"/>
                <a:t>                    </a:t>
              </a:r>
              <a:endParaRPr lang="ko-KR" altLang="en-US" dirty="0"/>
            </a:p>
          </p:txBody>
        </p:sp>
      </p:grpSp>
    </p:spTree>
  </p:cSld>
  <p:clrMapOvr>
    <a:masterClrMapping/>
  </p:clrMapOvr>
  <p:transition>
    <p:sndAc>
      <p:stSnd>
        <p:snd r:embed="rId3" name="camera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4"/>
          <p:cNvGrpSpPr>
            <a:grpSpLocks/>
          </p:cNvGrpSpPr>
          <p:nvPr/>
        </p:nvGrpSpPr>
        <p:grpSpPr bwMode="auto">
          <a:xfrm>
            <a:off x="0" y="214290"/>
            <a:ext cx="6072198" cy="817563"/>
            <a:chOff x="927071" y="1500174"/>
            <a:chExt cx="5616575" cy="817563"/>
          </a:xfrm>
        </p:grpSpPr>
        <p:sp>
          <p:nvSpPr>
            <p:cNvPr id="5" name="AutoShape 19"/>
            <p:cNvSpPr>
              <a:spLocks noChangeArrowheads="1"/>
            </p:cNvSpPr>
            <p:nvPr/>
          </p:nvSpPr>
          <p:spPr bwMode="auto">
            <a:xfrm>
              <a:off x="1052484" y="1500174"/>
              <a:ext cx="5381625" cy="684213"/>
            </a:xfrm>
            <a:prstGeom prst="roundRect">
              <a:avLst>
                <a:gd name="adj" fmla="val 19685"/>
              </a:avLst>
            </a:prstGeom>
            <a:solidFill>
              <a:schemeClr val="tx2">
                <a:alpha val="54901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ko-KR"/>
            </a:p>
          </p:txBody>
        </p:sp>
        <p:sp>
          <p:nvSpPr>
            <p:cNvPr id="6" name="AutoShape 22"/>
            <p:cNvSpPr>
              <a:spLocks noChangeArrowheads="1"/>
            </p:cNvSpPr>
            <p:nvPr/>
          </p:nvSpPr>
          <p:spPr bwMode="auto">
            <a:xfrm>
              <a:off x="1055659" y="1509699"/>
              <a:ext cx="5421940" cy="633417"/>
            </a:xfrm>
            <a:prstGeom prst="roundRect">
              <a:avLst>
                <a:gd name="adj" fmla="val 17449"/>
              </a:avLst>
            </a:prstGeom>
            <a:solidFill>
              <a:srgbClr val="0097CC">
                <a:alpha val="65881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7" name="AutoShape 23"/>
            <p:cNvSpPr>
              <a:spLocks noChangeArrowheads="1"/>
            </p:cNvSpPr>
            <p:nvPr/>
          </p:nvSpPr>
          <p:spPr bwMode="auto">
            <a:xfrm>
              <a:off x="1191382" y="1571612"/>
              <a:ext cx="5220138" cy="59372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EAEAEA"/>
                </a:gs>
              </a:gsLst>
              <a:lin ang="5400000" scaled="1"/>
            </a:gradFill>
            <a:ln w="28575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lIns="540000" anchor="ctr"/>
            <a:lstStyle/>
            <a:p>
              <a:r>
                <a:rPr lang="en-US" altLang="ko-KR" sz="3400" b="1" dirty="0" smtClean="0">
                  <a:solidFill>
                    <a:schemeClr val="accent2">
                      <a:lumMod val="75000"/>
                    </a:schemeClr>
                  </a:solidFill>
                  <a:latin typeface="맑은 고딕"/>
                  <a:ea typeface="맑은 고딕"/>
                </a:rPr>
                <a:t>Ⅲ. </a:t>
              </a:r>
              <a:r>
                <a:rPr lang="ko-KR" altLang="en-US" sz="3400" b="1" dirty="0" smtClean="0">
                  <a:solidFill>
                    <a:schemeClr val="accent2">
                      <a:lumMod val="75000"/>
                    </a:schemeClr>
                  </a:solidFill>
                  <a:latin typeface="맑은 고딕"/>
                  <a:ea typeface="맑은 고딕"/>
                </a:rPr>
                <a:t>도 교육청과 관계</a:t>
              </a:r>
              <a:endParaRPr lang="ko-KR" altLang="ko-KR" sz="3400" dirty="0">
                <a:solidFill>
                  <a:schemeClr val="accent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8" name="AutoShape 24"/>
            <p:cNvSpPr>
              <a:spLocks noChangeArrowheads="1"/>
            </p:cNvSpPr>
            <p:nvPr/>
          </p:nvSpPr>
          <p:spPr bwMode="auto">
            <a:xfrm>
              <a:off x="1074875" y="1536687"/>
              <a:ext cx="5338483" cy="120650"/>
            </a:xfrm>
            <a:prstGeom prst="roundRect">
              <a:avLst>
                <a:gd name="adj" fmla="val 40440"/>
              </a:avLst>
            </a:prstGeom>
            <a:gradFill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>
              <a:off x="1155627" y="1581137"/>
              <a:ext cx="5130885" cy="504825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20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" name="AutoShape 27"/>
            <p:cNvSpPr>
              <a:spLocks noChangeArrowheads="1"/>
            </p:cNvSpPr>
            <p:nvPr/>
          </p:nvSpPr>
          <p:spPr bwMode="auto">
            <a:xfrm flipV="1">
              <a:off x="927071" y="2173274"/>
              <a:ext cx="5616575" cy="144463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222 w 21600"/>
                <a:gd name="T13" fmla="*/ 2222 h 21600"/>
                <a:gd name="T14" fmla="*/ 19378 w 21600"/>
                <a:gd name="T15" fmla="*/ 1937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843" y="21600"/>
                  </a:lnTo>
                  <a:lnTo>
                    <a:pt x="20757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9998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11" name="Group 75"/>
          <p:cNvGrpSpPr>
            <a:grpSpLocks/>
          </p:cNvGrpSpPr>
          <p:nvPr/>
        </p:nvGrpSpPr>
        <p:grpSpPr bwMode="auto">
          <a:xfrm>
            <a:off x="500034" y="1285860"/>
            <a:ext cx="2660650" cy="555625"/>
            <a:chOff x="3142" y="2591"/>
            <a:chExt cx="2437" cy="349"/>
          </a:xfrm>
        </p:grpSpPr>
        <p:sp>
          <p:nvSpPr>
            <p:cNvPr id="12" name="AutoShape 18"/>
            <p:cNvSpPr>
              <a:spLocks noChangeArrowheads="1"/>
            </p:cNvSpPr>
            <p:nvPr/>
          </p:nvSpPr>
          <p:spPr bwMode="auto">
            <a:xfrm>
              <a:off x="3142" y="2591"/>
              <a:ext cx="2437" cy="349"/>
            </a:xfrm>
            <a:prstGeom prst="roundRect">
              <a:avLst>
                <a:gd name="adj" fmla="val 19861"/>
              </a:avLst>
            </a:prstGeom>
            <a:gradFill flip="none" rotWithShape="1">
              <a:gsLst>
                <a:gs pos="0">
                  <a:srgbClr val="336600"/>
                </a:gs>
                <a:gs pos="50000">
                  <a:srgbClr val="669900"/>
                </a:gs>
                <a:gs pos="100000">
                  <a:srgbClr val="99CC00"/>
                </a:gs>
              </a:gsLst>
              <a:lin ang="5400000" scaled="1"/>
              <a:tileRect/>
            </a:gradFill>
            <a:ln w="19050">
              <a:solidFill>
                <a:schemeClr val="bg1"/>
              </a:solidFill>
              <a:round/>
              <a:headEnd/>
              <a:tailEnd/>
            </a:ln>
            <a:effectLst>
              <a:outerShdw dist="28398" dir="1593903" algn="ctr" rotWithShape="0">
                <a:schemeClr val="tx1">
                  <a:alpha val="50000"/>
                </a:schemeClr>
              </a:outerShdw>
            </a:effectLst>
          </p:spPr>
          <p:txBody>
            <a:bodyPr wrap="none" lIns="89991" tIns="82792" rIns="89991" bIns="46795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학교</a:t>
              </a:r>
              <a:r>
                <a:rPr lang="en-US" altLang="ko-KR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4-H</a:t>
              </a:r>
              <a:r>
                <a:rPr lang="ko-KR" altLang="en-US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지도교사</a:t>
              </a:r>
              <a:endPara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3" name="AutoShape 27"/>
            <p:cNvSpPr>
              <a:spLocks noChangeArrowheads="1"/>
            </p:cNvSpPr>
            <p:nvPr/>
          </p:nvSpPr>
          <p:spPr bwMode="auto">
            <a:xfrm>
              <a:off x="3207" y="2606"/>
              <a:ext cx="2314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39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4" name="AutoShape 21"/>
          <p:cNvSpPr>
            <a:spLocks noChangeArrowheads="1"/>
          </p:cNvSpPr>
          <p:nvPr/>
        </p:nvSpPr>
        <p:spPr bwMode="auto">
          <a:xfrm>
            <a:off x="571472" y="2071678"/>
            <a:ext cx="8143932" cy="4572032"/>
          </a:xfrm>
          <a:prstGeom prst="roundRect">
            <a:avLst>
              <a:gd name="adj" fmla="val 5065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○  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도 교육청의  청소년단체 운영에 관한 지침  준수</a:t>
            </a: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○  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도 교육청의  청소년단체 지도교사 인사  관련 지침  확인 </a:t>
            </a: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○  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도 교육청의  승진가산점 관련 자료 제출 업무 </a:t>
            </a: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○  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도 교육청의  청소년담당장학사와 지도교사협의회와의 교류</a:t>
            </a: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      (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도 </a:t>
            </a: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지도교사협의회의 회장 및 임원 중심으로 협의 추진</a:t>
            </a: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○  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지도교사 신규 과정 </a:t>
            </a:r>
            <a:r>
              <a:rPr kumimoji="0" lang="ko-KR" altLang="en-US" sz="2000" dirty="0" err="1" smtClean="0">
                <a:latin typeface="HY헤드라인M" pitchFamily="18" charset="-127"/>
                <a:ea typeface="HY헤드라인M" pitchFamily="18" charset="-127"/>
              </a:rPr>
              <a:t>연수시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 도 교육청 청소년담당장학사 초청 강의 </a:t>
            </a: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     (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도 교육청의 정보를 강의 시간에 전달 될 수 있도록 유도</a:t>
            </a: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sndAc>
      <p:stSnd>
        <p:snd r:embed="rId2" name="camera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75"/>
          <p:cNvGrpSpPr>
            <a:grpSpLocks/>
          </p:cNvGrpSpPr>
          <p:nvPr/>
        </p:nvGrpSpPr>
        <p:grpSpPr bwMode="auto">
          <a:xfrm>
            <a:off x="428596" y="1357298"/>
            <a:ext cx="2660650" cy="555625"/>
            <a:chOff x="3142" y="2591"/>
            <a:chExt cx="2437" cy="349"/>
          </a:xfrm>
        </p:grpSpPr>
        <p:sp>
          <p:nvSpPr>
            <p:cNvPr id="5" name="AutoShape 18"/>
            <p:cNvSpPr>
              <a:spLocks noChangeArrowheads="1"/>
            </p:cNvSpPr>
            <p:nvPr/>
          </p:nvSpPr>
          <p:spPr bwMode="auto">
            <a:xfrm>
              <a:off x="3142" y="2591"/>
              <a:ext cx="2437" cy="349"/>
            </a:xfrm>
            <a:prstGeom prst="roundRect">
              <a:avLst>
                <a:gd name="adj" fmla="val 19861"/>
              </a:avLst>
            </a:prstGeom>
            <a:gradFill flip="none" rotWithShape="1">
              <a:gsLst>
                <a:gs pos="0">
                  <a:srgbClr val="3333CC"/>
                </a:gs>
                <a:gs pos="50000">
                  <a:srgbClr val="6600CC"/>
                </a:gs>
                <a:gs pos="100000">
                  <a:srgbClr val="9933FF"/>
                </a:gs>
              </a:gsLst>
              <a:lin ang="5400000" scaled="1"/>
              <a:tileRect/>
            </a:gradFill>
            <a:ln w="19050">
              <a:solidFill>
                <a:schemeClr val="bg1"/>
              </a:solidFill>
              <a:round/>
              <a:headEnd/>
              <a:tailEnd/>
            </a:ln>
            <a:effectLst>
              <a:outerShdw dist="28398" dir="1593903" algn="ctr" rotWithShape="0">
                <a:schemeClr val="tx1">
                  <a:alpha val="50000"/>
                </a:schemeClr>
              </a:outerShdw>
            </a:effectLst>
          </p:spPr>
          <p:txBody>
            <a:bodyPr wrap="none" lIns="89991" tIns="82792" rIns="89991" bIns="46795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도 </a:t>
              </a:r>
              <a:r>
                <a:rPr lang="en-US" altLang="ko-KR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4-H</a:t>
              </a:r>
              <a:r>
                <a:rPr lang="ko-KR" altLang="en-US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본부</a:t>
              </a:r>
              <a:endPara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" name="AutoShape 27"/>
            <p:cNvSpPr>
              <a:spLocks noChangeArrowheads="1"/>
            </p:cNvSpPr>
            <p:nvPr/>
          </p:nvSpPr>
          <p:spPr bwMode="auto">
            <a:xfrm>
              <a:off x="3207" y="2606"/>
              <a:ext cx="2314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39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7" name="그룹 4"/>
          <p:cNvGrpSpPr>
            <a:grpSpLocks/>
          </p:cNvGrpSpPr>
          <p:nvPr/>
        </p:nvGrpSpPr>
        <p:grpSpPr bwMode="auto">
          <a:xfrm>
            <a:off x="0" y="214290"/>
            <a:ext cx="6072198" cy="817563"/>
            <a:chOff x="927071" y="1500174"/>
            <a:chExt cx="5616575" cy="817563"/>
          </a:xfrm>
        </p:grpSpPr>
        <p:sp>
          <p:nvSpPr>
            <p:cNvPr id="8" name="AutoShape 19"/>
            <p:cNvSpPr>
              <a:spLocks noChangeArrowheads="1"/>
            </p:cNvSpPr>
            <p:nvPr/>
          </p:nvSpPr>
          <p:spPr bwMode="auto">
            <a:xfrm>
              <a:off x="1052484" y="1500174"/>
              <a:ext cx="5381625" cy="684213"/>
            </a:xfrm>
            <a:prstGeom prst="roundRect">
              <a:avLst>
                <a:gd name="adj" fmla="val 19685"/>
              </a:avLst>
            </a:prstGeom>
            <a:solidFill>
              <a:schemeClr val="tx2">
                <a:alpha val="54901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ko-KR"/>
            </a:p>
          </p:txBody>
        </p:sp>
        <p:sp>
          <p:nvSpPr>
            <p:cNvPr id="9" name="AutoShape 22"/>
            <p:cNvSpPr>
              <a:spLocks noChangeArrowheads="1"/>
            </p:cNvSpPr>
            <p:nvPr/>
          </p:nvSpPr>
          <p:spPr bwMode="auto">
            <a:xfrm>
              <a:off x="1055659" y="1509699"/>
              <a:ext cx="5421940" cy="633417"/>
            </a:xfrm>
            <a:prstGeom prst="roundRect">
              <a:avLst>
                <a:gd name="adj" fmla="val 17449"/>
              </a:avLst>
            </a:prstGeom>
            <a:solidFill>
              <a:srgbClr val="0097CC">
                <a:alpha val="65881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0" name="AutoShape 23"/>
            <p:cNvSpPr>
              <a:spLocks noChangeArrowheads="1"/>
            </p:cNvSpPr>
            <p:nvPr/>
          </p:nvSpPr>
          <p:spPr bwMode="auto">
            <a:xfrm>
              <a:off x="1191382" y="1571612"/>
              <a:ext cx="5220138" cy="59372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EAEAEA"/>
                </a:gs>
              </a:gsLst>
              <a:lin ang="5400000" scaled="1"/>
            </a:gradFill>
            <a:ln w="28575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lIns="540000" anchor="ctr"/>
            <a:lstStyle/>
            <a:p>
              <a:r>
                <a:rPr lang="en-US" altLang="ko-KR" sz="3400" b="1" dirty="0" smtClean="0">
                  <a:solidFill>
                    <a:schemeClr val="accent2">
                      <a:lumMod val="75000"/>
                    </a:schemeClr>
                  </a:solidFill>
                  <a:latin typeface="맑은 고딕"/>
                  <a:ea typeface="맑은 고딕"/>
                </a:rPr>
                <a:t>Ⅲ. </a:t>
              </a:r>
              <a:r>
                <a:rPr lang="ko-KR" altLang="en-US" sz="3400" b="1" dirty="0" smtClean="0">
                  <a:solidFill>
                    <a:schemeClr val="accent2">
                      <a:lumMod val="75000"/>
                    </a:schemeClr>
                  </a:solidFill>
                  <a:latin typeface="맑은 고딕"/>
                  <a:ea typeface="맑은 고딕"/>
                </a:rPr>
                <a:t>도 교육청과 관계</a:t>
              </a:r>
              <a:endParaRPr lang="ko-KR" altLang="ko-KR" sz="3400" dirty="0">
                <a:solidFill>
                  <a:schemeClr val="accent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1" name="AutoShape 24"/>
            <p:cNvSpPr>
              <a:spLocks noChangeArrowheads="1"/>
            </p:cNvSpPr>
            <p:nvPr/>
          </p:nvSpPr>
          <p:spPr bwMode="auto">
            <a:xfrm>
              <a:off x="1074875" y="1536687"/>
              <a:ext cx="5338483" cy="120650"/>
            </a:xfrm>
            <a:prstGeom prst="roundRect">
              <a:avLst>
                <a:gd name="adj" fmla="val 40440"/>
              </a:avLst>
            </a:prstGeom>
            <a:gradFill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2" name="AutoShape 25"/>
            <p:cNvSpPr>
              <a:spLocks noChangeArrowheads="1"/>
            </p:cNvSpPr>
            <p:nvPr/>
          </p:nvSpPr>
          <p:spPr bwMode="auto">
            <a:xfrm>
              <a:off x="1155627" y="1581137"/>
              <a:ext cx="5130885" cy="504825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20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3" name="AutoShape 27"/>
            <p:cNvSpPr>
              <a:spLocks noChangeArrowheads="1"/>
            </p:cNvSpPr>
            <p:nvPr/>
          </p:nvSpPr>
          <p:spPr bwMode="auto">
            <a:xfrm flipV="1">
              <a:off x="927071" y="2173274"/>
              <a:ext cx="5616575" cy="144463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222 w 21600"/>
                <a:gd name="T13" fmla="*/ 2222 h 21600"/>
                <a:gd name="T14" fmla="*/ 19378 w 21600"/>
                <a:gd name="T15" fmla="*/ 1937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843" y="21600"/>
                  </a:lnTo>
                  <a:lnTo>
                    <a:pt x="20757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9998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21" name="AutoShape 21"/>
          <p:cNvSpPr>
            <a:spLocks noChangeArrowheads="1"/>
          </p:cNvSpPr>
          <p:nvPr/>
        </p:nvSpPr>
        <p:spPr bwMode="auto">
          <a:xfrm>
            <a:off x="571472" y="2071678"/>
            <a:ext cx="8143932" cy="4572032"/>
          </a:xfrm>
          <a:prstGeom prst="roundRect">
            <a:avLst>
              <a:gd name="adj" fmla="val 5065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○  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교육청과 관련된 청소년 단체 제반 업무 협조</a:t>
            </a: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○  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도 교육청의 청소년단체 운영에 관한 업무 협조</a:t>
            </a: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○  4-H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지도교사 포상에 관한 업무 협조</a:t>
            </a: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○  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학생 </a:t>
            </a: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활동에 교육감</a:t>
            </a: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청소년단체 담당자 참석 협조</a:t>
            </a: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○  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도 교육청에 학생</a:t>
            </a: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활동 홍보 </a:t>
            </a: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○  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각급 학교에 학생</a:t>
            </a: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활동이 전달되어 가입학교 증가를 가져올 수</a:t>
            </a:r>
            <a:endParaRPr kumimoji="0"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dirty="0" smtClean="0">
                <a:latin typeface="HY헤드라인M" pitchFamily="18" charset="-127"/>
                <a:ea typeface="HY헤드라인M" pitchFamily="18" charset="-127"/>
              </a:rPr>
              <a:t>     </a:t>
            </a:r>
            <a:r>
              <a:rPr kumimoji="0" lang="ko-KR" altLang="en-US" sz="2000" dirty="0" smtClean="0">
                <a:latin typeface="HY헤드라인M" pitchFamily="18" charset="-127"/>
                <a:ea typeface="HY헤드라인M" pitchFamily="18" charset="-127"/>
              </a:rPr>
              <a:t>있도록 각종 공문 발송 요청</a:t>
            </a:r>
            <a:endParaRPr kumimoji="0" lang="en-US" altLang="ko-KR" sz="200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sndAc>
      <p:stSnd>
        <p:snd r:embed="rId3" name="hammer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4"/>
          <p:cNvGrpSpPr>
            <a:grpSpLocks/>
          </p:cNvGrpSpPr>
          <p:nvPr/>
        </p:nvGrpSpPr>
        <p:grpSpPr bwMode="auto">
          <a:xfrm>
            <a:off x="0" y="214290"/>
            <a:ext cx="6072198" cy="817563"/>
            <a:chOff x="927071" y="1500174"/>
            <a:chExt cx="5616575" cy="817563"/>
          </a:xfrm>
        </p:grpSpPr>
        <p:sp>
          <p:nvSpPr>
            <p:cNvPr id="7" name="AutoShape 19"/>
            <p:cNvSpPr>
              <a:spLocks noChangeArrowheads="1"/>
            </p:cNvSpPr>
            <p:nvPr/>
          </p:nvSpPr>
          <p:spPr bwMode="auto">
            <a:xfrm>
              <a:off x="1052484" y="1500174"/>
              <a:ext cx="5381625" cy="684213"/>
            </a:xfrm>
            <a:prstGeom prst="roundRect">
              <a:avLst>
                <a:gd name="adj" fmla="val 19685"/>
              </a:avLst>
            </a:prstGeom>
            <a:solidFill>
              <a:schemeClr val="tx2">
                <a:alpha val="54901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ko-KR"/>
            </a:p>
          </p:txBody>
        </p:sp>
        <p:sp>
          <p:nvSpPr>
            <p:cNvPr id="8" name="AutoShape 22"/>
            <p:cNvSpPr>
              <a:spLocks noChangeArrowheads="1"/>
            </p:cNvSpPr>
            <p:nvPr/>
          </p:nvSpPr>
          <p:spPr bwMode="auto">
            <a:xfrm>
              <a:off x="1055659" y="1509699"/>
              <a:ext cx="5421940" cy="633417"/>
            </a:xfrm>
            <a:prstGeom prst="roundRect">
              <a:avLst>
                <a:gd name="adj" fmla="val 17449"/>
              </a:avLst>
            </a:prstGeom>
            <a:solidFill>
              <a:srgbClr val="0097CC">
                <a:alpha val="65881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" name="AutoShape 23"/>
            <p:cNvSpPr>
              <a:spLocks noChangeArrowheads="1"/>
            </p:cNvSpPr>
            <p:nvPr/>
          </p:nvSpPr>
          <p:spPr bwMode="auto">
            <a:xfrm>
              <a:off x="1191382" y="1571612"/>
              <a:ext cx="5220138" cy="59372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EAEAEA"/>
                </a:gs>
              </a:gsLst>
              <a:lin ang="5400000" scaled="1"/>
            </a:gradFill>
            <a:ln w="28575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lIns="540000" anchor="ctr"/>
            <a:lstStyle/>
            <a:p>
              <a:r>
                <a:rPr lang="en-US" altLang="ko-KR" sz="3400" b="1" dirty="0" smtClean="0">
                  <a:solidFill>
                    <a:schemeClr val="accent2">
                      <a:lumMod val="75000"/>
                    </a:schemeClr>
                  </a:solidFill>
                  <a:latin typeface="바탕체"/>
                  <a:ea typeface="바탕체"/>
                </a:rPr>
                <a:t>Ⅳ</a:t>
              </a:r>
              <a:r>
                <a:rPr lang="en-US" altLang="ko-KR" sz="3400" b="1" dirty="0" smtClean="0">
                  <a:solidFill>
                    <a:schemeClr val="accent2">
                      <a:lumMod val="75000"/>
                    </a:schemeClr>
                  </a:solidFill>
                  <a:latin typeface="맑은 고딕"/>
                  <a:ea typeface="맑은 고딕"/>
                </a:rPr>
                <a:t>. 4-H</a:t>
              </a:r>
              <a:r>
                <a:rPr lang="ko-KR" altLang="en-US" sz="3400" b="1" dirty="0" smtClean="0">
                  <a:solidFill>
                    <a:schemeClr val="accent2">
                      <a:lumMod val="75000"/>
                    </a:schemeClr>
                  </a:solidFill>
                  <a:latin typeface="맑은 고딕"/>
                  <a:ea typeface="맑은 고딕"/>
                </a:rPr>
                <a:t>지도교사협의회</a:t>
              </a:r>
              <a:endParaRPr lang="ko-KR" altLang="ko-KR" sz="3400" dirty="0">
                <a:solidFill>
                  <a:schemeClr val="accent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" name="AutoShape 24"/>
            <p:cNvSpPr>
              <a:spLocks noChangeArrowheads="1"/>
            </p:cNvSpPr>
            <p:nvPr/>
          </p:nvSpPr>
          <p:spPr bwMode="auto">
            <a:xfrm>
              <a:off x="1074875" y="1536687"/>
              <a:ext cx="5338483" cy="120650"/>
            </a:xfrm>
            <a:prstGeom prst="roundRect">
              <a:avLst>
                <a:gd name="adj" fmla="val 40440"/>
              </a:avLst>
            </a:prstGeom>
            <a:gradFill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1" name="AutoShape 25"/>
            <p:cNvSpPr>
              <a:spLocks noChangeArrowheads="1"/>
            </p:cNvSpPr>
            <p:nvPr/>
          </p:nvSpPr>
          <p:spPr bwMode="auto">
            <a:xfrm>
              <a:off x="1155627" y="1581137"/>
              <a:ext cx="5130885" cy="504825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20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2" name="AutoShape 27"/>
            <p:cNvSpPr>
              <a:spLocks noChangeArrowheads="1"/>
            </p:cNvSpPr>
            <p:nvPr/>
          </p:nvSpPr>
          <p:spPr bwMode="auto">
            <a:xfrm flipV="1">
              <a:off x="927071" y="2173274"/>
              <a:ext cx="5616575" cy="144463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222 w 21600"/>
                <a:gd name="T13" fmla="*/ 2222 h 21600"/>
                <a:gd name="T14" fmla="*/ 19378 w 21600"/>
                <a:gd name="T15" fmla="*/ 1937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843" y="21600"/>
                  </a:lnTo>
                  <a:lnTo>
                    <a:pt x="20757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9998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13" name="Group 75"/>
          <p:cNvGrpSpPr>
            <a:grpSpLocks/>
          </p:cNvGrpSpPr>
          <p:nvPr/>
        </p:nvGrpSpPr>
        <p:grpSpPr bwMode="auto">
          <a:xfrm>
            <a:off x="428596" y="1071546"/>
            <a:ext cx="3214710" cy="555625"/>
            <a:chOff x="3142" y="2591"/>
            <a:chExt cx="2437" cy="349"/>
          </a:xfrm>
        </p:grpSpPr>
        <p:sp>
          <p:nvSpPr>
            <p:cNvPr id="14" name="AutoShape 18"/>
            <p:cNvSpPr>
              <a:spLocks noChangeArrowheads="1"/>
            </p:cNvSpPr>
            <p:nvPr/>
          </p:nvSpPr>
          <p:spPr bwMode="auto">
            <a:xfrm>
              <a:off x="3142" y="2591"/>
              <a:ext cx="2437" cy="349"/>
            </a:xfrm>
            <a:prstGeom prst="roundRect">
              <a:avLst>
                <a:gd name="adj" fmla="val 19861"/>
              </a:avLst>
            </a:prstGeom>
            <a:gradFill flip="none" rotWithShape="1">
              <a:gsLst>
                <a:gs pos="0">
                  <a:srgbClr val="336600"/>
                </a:gs>
                <a:gs pos="50000">
                  <a:srgbClr val="669900"/>
                </a:gs>
                <a:gs pos="100000">
                  <a:srgbClr val="99CC00"/>
                </a:gs>
              </a:gsLst>
              <a:lin ang="5400000" scaled="1"/>
              <a:tileRect/>
            </a:gradFill>
            <a:ln w="19050">
              <a:solidFill>
                <a:schemeClr val="bg1"/>
              </a:solidFill>
              <a:round/>
              <a:headEnd/>
              <a:tailEnd/>
            </a:ln>
            <a:effectLst>
              <a:outerShdw dist="28398" dir="1593903" algn="ctr" rotWithShape="0">
                <a:schemeClr val="tx1">
                  <a:alpha val="50000"/>
                </a:schemeClr>
              </a:outerShdw>
            </a:effectLst>
          </p:spPr>
          <p:txBody>
            <a:bodyPr wrap="none" lIns="89991" tIns="82792" rIns="89991" bIns="46795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sz="2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시군</a:t>
              </a:r>
              <a:r>
                <a:rPr lang="en-US" altLang="ko-KR" sz="2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4-H</a:t>
              </a:r>
              <a:r>
                <a:rPr lang="ko-KR" altLang="en-US" sz="20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지도교사협의회</a:t>
              </a:r>
              <a:endPara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5" name="AutoShape 27"/>
            <p:cNvSpPr>
              <a:spLocks noChangeArrowheads="1"/>
            </p:cNvSpPr>
            <p:nvPr/>
          </p:nvSpPr>
          <p:spPr bwMode="auto">
            <a:xfrm>
              <a:off x="3207" y="2606"/>
              <a:ext cx="2314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39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16" name="AutoShape 17"/>
          <p:cNvSpPr>
            <a:spLocks noChangeArrowheads="1"/>
          </p:cNvSpPr>
          <p:nvPr/>
        </p:nvSpPr>
        <p:spPr bwMode="auto">
          <a:xfrm>
            <a:off x="571472" y="1785926"/>
            <a:ext cx="8072494" cy="4857760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>
            <a:headEnd/>
            <a:tailEnd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91431" tIns="45715" rIns="91431" bIns="45715" anchor="ctr"/>
          <a:lstStyle/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</a:t>
            </a:r>
            <a:r>
              <a:rPr lang="ko-KR" alt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시군단위의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지도교사협의회 구성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시군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본부와 </a:t>
            </a:r>
            <a:r>
              <a:rPr lang="ko-KR" alt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시군농업기술센터와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협의 하에 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월말  학생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활동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연간계획 수립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연간계획서에는 과제활동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교육활동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봉사활동 등이  모두 포함되며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시군의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특색을 살리는 프로그램 포함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연간계획서 활동 프로그램을 지도교사협의회에서 센터 담당자와 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협의하여 지도교사협의회에서 운영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도 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지도교사협의회와 연계 활동 및 각종 행사 참여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지도교사 신규 연수 활동 참가 및  지역의 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활동에 적극 참여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</a:t>
            </a:r>
            <a:r>
              <a:rPr lang="ko-KR" alt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시군지도교사협의회와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시군센터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담당자와의 유대관계 구축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sndAc>
      <p:stSnd>
        <p:snd r:embed="rId3" name="arrow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4"/>
          <p:cNvGrpSpPr>
            <a:grpSpLocks/>
          </p:cNvGrpSpPr>
          <p:nvPr/>
        </p:nvGrpSpPr>
        <p:grpSpPr bwMode="auto">
          <a:xfrm>
            <a:off x="0" y="0"/>
            <a:ext cx="5643570" cy="857232"/>
            <a:chOff x="927071" y="1500174"/>
            <a:chExt cx="5616575" cy="817563"/>
          </a:xfrm>
        </p:grpSpPr>
        <p:sp>
          <p:nvSpPr>
            <p:cNvPr id="5" name="AutoShape 19"/>
            <p:cNvSpPr>
              <a:spLocks noChangeArrowheads="1"/>
            </p:cNvSpPr>
            <p:nvPr/>
          </p:nvSpPr>
          <p:spPr bwMode="auto">
            <a:xfrm>
              <a:off x="1052484" y="1500174"/>
              <a:ext cx="5381625" cy="684213"/>
            </a:xfrm>
            <a:prstGeom prst="roundRect">
              <a:avLst>
                <a:gd name="adj" fmla="val 19685"/>
              </a:avLst>
            </a:prstGeom>
            <a:solidFill>
              <a:schemeClr val="tx2">
                <a:alpha val="54901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ko-KR"/>
            </a:p>
          </p:txBody>
        </p:sp>
        <p:sp>
          <p:nvSpPr>
            <p:cNvPr id="6" name="AutoShape 22"/>
            <p:cNvSpPr>
              <a:spLocks noChangeArrowheads="1"/>
            </p:cNvSpPr>
            <p:nvPr/>
          </p:nvSpPr>
          <p:spPr bwMode="auto">
            <a:xfrm>
              <a:off x="1055659" y="1509699"/>
              <a:ext cx="5421940" cy="633417"/>
            </a:xfrm>
            <a:prstGeom prst="roundRect">
              <a:avLst>
                <a:gd name="adj" fmla="val 17449"/>
              </a:avLst>
            </a:prstGeom>
            <a:solidFill>
              <a:srgbClr val="0097CC">
                <a:alpha val="65881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7" name="AutoShape 23"/>
            <p:cNvSpPr>
              <a:spLocks noChangeArrowheads="1"/>
            </p:cNvSpPr>
            <p:nvPr/>
          </p:nvSpPr>
          <p:spPr bwMode="auto">
            <a:xfrm>
              <a:off x="1191382" y="1571612"/>
              <a:ext cx="5220138" cy="59372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EAEAEA"/>
                </a:gs>
              </a:gsLst>
              <a:lin ang="5400000" scaled="1"/>
            </a:gradFill>
            <a:ln w="28575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lIns="540000" anchor="ctr"/>
            <a:lstStyle/>
            <a:p>
              <a:r>
                <a:rPr lang="en-US" altLang="ko-KR" sz="3000" b="1" dirty="0" smtClean="0">
                  <a:solidFill>
                    <a:schemeClr val="accent2">
                      <a:lumMod val="75000"/>
                    </a:schemeClr>
                  </a:solidFill>
                  <a:latin typeface="바탕체"/>
                  <a:ea typeface="바탕체"/>
                </a:rPr>
                <a:t>Ⅳ</a:t>
              </a:r>
              <a:r>
                <a:rPr lang="en-US" altLang="ko-KR" sz="3000" b="1" dirty="0" smtClean="0">
                  <a:solidFill>
                    <a:schemeClr val="accent2">
                      <a:lumMod val="75000"/>
                    </a:schemeClr>
                  </a:solidFill>
                  <a:latin typeface="맑은 고딕"/>
                  <a:ea typeface="맑은 고딕"/>
                </a:rPr>
                <a:t>. 4-H</a:t>
              </a:r>
              <a:r>
                <a:rPr lang="ko-KR" altLang="en-US" sz="3000" b="1" dirty="0" smtClean="0">
                  <a:solidFill>
                    <a:schemeClr val="accent2">
                      <a:lumMod val="75000"/>
                    </a:schemeClr>
                  </a:solidFill>
                  <a:latin typeface="맑은 고딕"/>
                  <a:ea typeface="맑은 고딕"/>
                </a:rPr>
                <a:t>지도교사협의회</a:t>
              </a:r>
              <a:endParaRPr lang="ko-KR" altLang="ko-KR" sz="3000" dirty="0">
                <a:solidFill>
                  <a:schemeClr val="accent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8" name="AutoShape 24"/>
            <p:cNvSpPr>
              <a:spLocks noChangeArrowheads="1"/>
            </p:cNvSpPr>
            <p:nvPr/>
          </p:nvSpPr>
          <p:spPr bwMode="auto">
            <a:xfrm>
              <a:off x="1074875" y="1536687"/>
              <a:ext cx="5338483" cy="120650"/>
            </a:xfrm>
            <a:prstGeom prst="roundRect">
              <a:avLst>
                <a:gd name="adj" fmla="val 40440"/>
              </a:avLst>
            </a:prstGeom>
            <a:gradFill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>
              <a:off x="1155627" y="1581137"/>
              <a:ext cx="5130885" cy="504825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20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0" name="AutoShape 27"/>
            <p:cNvSpPr>
              <a:spLocks noChangeArrowheads="1"/>
            </p:cNvSpPr>
            <p:nvPr/>
          </p:nvSpPr>
          <p:spPr bwMode="auto">
            <a:xfrm flipV="1">
              <a:off x="927071" y="2173274"/>
              <a:ext cx="5616575" cy="144463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222 w 21600"/>
                <a:gd name="T13" fmla="*/ 2222 h 21600"/>
                <a:gd name="T14" fmla="*/ 19378 w 21600"/>
                <a:gd name="T15" fmla="*/ 1937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843" y="21600"/>
                  </a:lnTo>
                  <a:lnTo>
                    <a:pt x="20757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9998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18" name="Group 75"/>
          <p:cNvGrpSpPr>
            <a:grpSpLocks/>
          </p:cNvGrpSpPr>
          <p:nvPr/>
        </p:nvGrpSpPr>
        <p:grpSpPr bwMode="auto">
          <a:xfrm>
            <a:off x="357158" y="928670"/>
            <a:ext cx="3357586" cy="555625"/>
            <a:chOff x="3142" y="2591"/>
            <a:chExt cx="2437" cy="349"/>
          </a:xfrm>
        </p:grpSpPr>
        <p:sp>
          <p:nvSpPr>
            <p:cNvPr id="19" name="AutoShape 18"/>
            <p:cNvSpPr>
              <a:spLocks noChangeArrowheads="1"/>
            </p:cNvSpPr>
            <p:nvPr/>
          </p:nvSpPr>
          <p:spPr bwMode="auto">
            <a:xfrm>
              <a:off x="3142" y="2591"/>
              <a:ext cx="2437" cy="349"/>
            </a:xfrm>
            <a:prstGeom prst="roundRect">
              <a:avLst>
                <a:gd name="adj" fmla="val 19861"/>
              </a:avLst>
            </a:prstGeom>
            <a:gradFill flip="none" rotWithShape="1">
              <a:gsLst>
                <a:gs pos="0">
                  <a:srgbClr val="3333CC"/>
                </a:gs>
                <a:gs pos="50000">
                  <a:srgbClr val="6600CC"/>
                </a:gs>
                <a:gs pos="100000">
                  <a:srgbClr val="9933FF"/>
                </a:gs>
              </a:gsLst>
              <a:lin ang="5400000" scaled="1"/>
              <a:tileRect/>
            </a:gradFill>
            <a:ln w="19050">
              <a:solidFill>
                <a:schemeClr val="bg1"/>
              </a:solidFill>
              <a:round/>
              <a:headEnd/>
              <a:tailEnd/>
            </a:ln>
            <a:effectLst>
              <a:outerShdw dist="28398" dir="1593903" algn="ctr" rotWithShape="0">
                <a:schemeClr val="tx1">
                  <a:alpha val="50000"/>
                </a:schemeClr>
              </a:outerShdw>
            </a:effectLst>
          </p:spPr>
          <p:txBody>
            <a:bodyPr wrap="none" lIns="89991" tIns="82792" rIns="89991" bIns="46795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sz="24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도 </a:t>
              </a:r>
              <a:r>
                <a:rPr lang="en-US" altLang="ko-KR" sz="24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4-H</a:t>
              </a:r>
              <a:r>
                <a:rPr lang="ko-KR" altLang="en-US" sz="24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지도교사협의회</a:t>
              </a:r>
              <a:endPara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0" name="AutoShape 27"/>
            <p:cNvSpPr>
              <a:spLocks noChangeArrowheads="1"/>
            </p:cNvSpPr>
            <p:nvPr/>
          </p:nvSpPr>
          <p:spPr bwMode="auto">
            <a:xfrm>
              <a:off x="3207" y="2606"/>
              <a:ext cx="2314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39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endParaRPr lang="ko-KR" altLang="en-US"/>
            </a:p>
          </p:txBody>
        </p:sp>
      </p:grpSp>
      <p:sp>
        <p:nvSpPr>
          <p:cNvPr id="21" name="AutoShape 17"/>
          <p:cNvSpPr>
            <a:spLocks noChangeArrowheads="1"/>
          </p:cNvSpPr>
          <p:nvPr/>
        </p:nvSpPr>
        <p:spPr bwMode="auto">
          <a:xfrm>
            <a:off x="428596" y="1571612"/>
            <a:ext cx="8429684" cy="5072074"/>
          </a:xfrm>
          <a:prstGeom prst="roundRect">
            <a:avLst>
              <a:gd name="adj" fmla="val 0"/>
            </a:avLst>
          </a:prstGeom>
          <a:ln>
            <a:headEnd/>
            <a:tailEnd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91431" tIns="45715" rIns="91431" bIns="45715" anchor="ctr"/>
          <a:lstStyle/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연초 도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-4H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지도교사협의회 임원 구성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도 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본부와 도 농업기술원과 협의 하에 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월까지 </a:t>
            </a:r>
            <a:r>
              <a:rPr lang="ko-KR" alt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도단위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학생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활동 연간계획 수립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연간계획서에는 과제활동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교육활동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봉사활동 등이 포함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lang="ko-KR" alt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활동시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기술원과 협의하여 지도교사협의회에서 진행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도 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본부와 유기적인 협조 관계 조성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도 회장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도 농업기술원과의 협조 관계 구축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도 회장 및 도임원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도 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지도교사협의회 모임의 활성화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각종 회의 활동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영농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4-H 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및 연합회와의 유대 관계 강화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도 임원</a:t>
            </a:r>
            <a:r>
              <a:rPr lang="en-US" altLang="ko-K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</a:t>
            </a:r>
            <a:r>
              <a:rPr lang="ko-KR" alt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시군농업기술센터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지도사와의</a:t>
            </a: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업무 협조 관계 조성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❍ 도 교육청 청소년담당장학사와의 업무 협조 체제 구축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sndAc>
      <p:stSnd>
        <p:snd r:embed="rId3" name="camera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>
            <a:grpSpLocks/>
          </p:cNvGrpSpPr>
          <p:nvPr/>
        </p:nvGrpSpPr>
        <p:grpSpPr bwMode="auto">
          <a:xfrm>
            <a:off x="0" y="285728"/>
            <a:ext cx="5643570" cy="857232"/>
            <a:chOff x="927071" y="1500174"/>
            <a:chExt cx="5616575" cy="817563"/>
          </a:xfrm>
        </p:grpSpPr>
        <p:sp>
          <p:nvSpPr>
            <p:cNvPr id="6" name="AutoShape 19"/>
            <p:cNvSpPr>
              <a:spLocks noChangeArrowheads="1"/>
            </p:cNvSpPr>
            <p:nvPr/>
          </p:nvSpPr>
          <p:spPr bwMode="auto">
            <a:xfrm>
              <a:off x="1052485" y="1500174"/>
              <a:ext cx="5135680" cy="684213"/>
            </a:xfrm>
            <a:prstGeom prst="roundRect">
              <a:avLst>
                <a:gd name="adj" fmla="val 19685"/>
              </a:avLst>
            </a:prstGeom>
            <a:solidFill>
              <a:schemeClr val="tx2">
                <a:alpha val="54901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ko-KR"/>
            </a:p>
          </p:txBody>
        </p:sp>
        <p:sp>
          <p:nvSpPr>
            <p:cNvPr id="7" name="AutoShape 22"/>
            <p:cNvSpPr>
              <a:spLocks noChangeArrowheads="1"/>
            </p:cNvSpPr>
            <p:nvPr/>
          </p:nvSpPr>
          <p:spPr bwMode="auto">
            <a:xfrm>
              <a:off x="1055659" y="1509699"/>
              <a:ext cx="5061409" cy="633417"/>
            </a:xfrm>
            <a:prstGeom prst="roundRect">
              <a:avLst>
                <a:gd name="adj" fmla="val 17449"/>
              </a:avLst>
            </a:prstGeom>
            <a:solidFill>
              <a:srgbClr val="0097CC">
                <a:alpha val="65881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" name="AutoShape 23"/>
            <p:cNvSpPr>
              <a:spLocks noChangeArrowheads="1"/>
            </p:cNvSpPr>
            <p:nvPr/>
          </p:nvSpPr>
          <p:spPr bwMode="auto">
            <a:xfrm>
              <a:off x="1140328" y="1568306"/>
              <a:ext cx="4834548" cy="54503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EAEAEA"/>
                </a:gs>
              </a:gsLst>
              <a:lin ang="5400000" scaled="1"/>
            </a:gradFill>
            <a:ln w="28575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lIns="540000" anchor="ctr"/>
            <a:lstStyle/>
            <a:p>
              <a:pPr marL="514350" indent="-514350" algn="r"/>
              <a:r>
                <a:rPr lang="en-US" altLang="ko-KR" sz="3000" b="1" dirty="0" smtClean="0">
                  <a:solidFill>
                    <a:schemeClr val="accent2">
                      <a:lumMod val="75000"/>
                    </a:schemeClr>
                  </a:solidFill>
                  <a:latin typeface="바탕체"/>
                  <a:ea typeface="바탕체"/>
                </a:rPr>
                <a:t>Ⅴ.</a:t>
              </a:r>
              <a:r>
                <a:rPr lang="en-US" altLang="ko-KR" sz="3000" b="1" dirty="0" smtClean="0">
                  <a:solidFill>
                    <a:schemeClr val="accent2">
                      <a:lumMod val="75000"/>
                    </a:schemeClr>
                  </a:solidFill>
                  <a:latin typeface="맑은 고딕"/>
                  <a:ea typeface="맑은 고딕"/>
                </a:rPr>
                <a:t> 4-H</a:t>
              </a:r>
              <a:r>
                <a:rPr lang="ko-KR" altLang="en-US" sz="3000" b="1" dirty="0" smtClean="0">
                  <a:solidFill>
                    <a:schemeClr val="accent2">
                      <a:lumMod val="75000"/>
                    </a:schemeClr>
                  </a:solidFill>
                  <a:latin typeface="맑은 고딕"/>
                  <a:ea typeface="맑은 고딕"/>
                </a:rPr>
                <a:t>지도기관의 문제점</a:t>
              </a:r>
              <a:endParaRPr lang="ko-KR" altLang="ko-KR" sz="3000" dirty="0">
                <a:solidFill>
                  <a:schemeClr val="accent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9" name="AutoShape 24"/>
            <p:cNvSpPr>
              <a:spLocks noChangeArrowheads="1"/>
            </p:cNvSpPr>
            <p:nvPr/>
          </p:nvSpPr>
          <p:spPr bwMode="auto">
            <a:xfrm>
              <a:off x="1074876" y="1536687"/>
              <a:ext cx="5042193" cy="43603"/>
            </a:xfrm>
            <a:prstGeom prst="roundRect">
              <a:avLst>
                <a:gd name="adj" fmla="val 40440"/>
              </a:avLst>
            </a:prstGeom>
            <a:gradFill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0" name="AutoShape 25"/>
            <p:cNvSpPr>
              <a:spLocks noChangeArrowheads="1"/>
            </p:cNvSpPr>
            <p:nvPr/>
          </p:nvSpPr>
          <p:spPr bwMode="auto">
            <a:xfrm>
              <a:off x="1155627" y="1581137"/>
              <a:ext cx="5130885" cy="504825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20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1" name="AutoShape 27"/>
            <p:cNvSpPr>
              <a:spLocks noChangeArrowheads="1"/>
            </p:cNvSpPr>
            <p:nvPr/>
          </p:nvSpPr>
          <p:spPr bwMode="auto">
            <a:xfrm flipV="1">
              <a:off x="927071" y="2173274"/>
              <a:ext cx="5616575" cy="144463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222 w 21600"/>
                <a:gd name="T13" fmla="*/ 2222 h 21600"/>
                <a:gd name="T14" fmla="*/ 19378 w 21600"/>
                <a:gd name="T15" fmla="*/ 1937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843" y="21600"/>
                  </a:lnTo>
                  <a:lnTo>
                    <a:pt x="20757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9998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pSp>
        <p:nvGrpSpPr>
          <p:cNvPr id="12" name="Group 75"/>
          <p:cNvGrpSpPr>
            <a:grpSpLocks/>
          </p:cNvGrpSpPr>
          <p:nvPr/>
        </p:nvGrpSpPr>
        <p:grpSpPr bwMode="auto">
          <a:xfrm>
            <a:off x="357158" y="952551"/>
            <a:ext cx="3357586" cy="816721"/>
            <a:chOff x="3142" y="2606"/>
            <a:chExt cx="2437" cy="513"/>
          </a:xfrm>
        </p:grpSpPr>
        <p:sp>
          <p:nvSpPr>
            <p:cNvPr id="13" name="AutoShape 18"/>
            <p:cNvSpPr>
              <a:spLocks noChangeArrowheads="1"/>
            </p:cNvSpPr>
            <p:nvPr/>
          </p:nvSpPr>
          <p:spPr bwMode="auto">
            <a:xfrm>
              <a:off x="3142" y="2770"/>
              <a:ext cx="2437" cy="349"/>
            </a:xfrm>
            <a:prstGeom prst="roundRect">
              <a:avLst>
                <a:gd name="adj" fmla="val 19861"/>
              </a:avLst>
            </a:prstGeom>
            <a:gradFill flip="none" rotWithShape="1">
              <a:gsLst>
                <a:gs pos="0">
                  <a:srgbClr val="3333CC"/>
                </a:gs>
                <a:gs pos="50000">
                  <a:srgbClr val="6600CC"/>
                </a:gs>
                <a:gs pos="100000">
                  <a:srgbClr val="9933FF"/>
                </a:gs>
              </a:gsLst>
              <a:lin ang="5400000" scaled="1"/>
              <a:tileRect/>
            </a:gradFill>
            <a:ln w="19050">
              <a:solidFill>
                <a:schemeClr val="bg1"/>
              </a:solidFill>
              <a:round/>
              <a:headEnd/>
              <a:tailEnd/>
            </a:ln>
            <a:effectLst>
              <a:outerShdw dist="28398" dir="1593903" algn="ctr" rotWithShape="0">
                <a:schemeClr val="tx1">
                  <a:alpha val="50000"/>
                </a:schemeClr>
              </a:outerShdw>
            </a:effectLst>
          </p:spPr>
          <p:txBody>
            <a:bodyPr wrap="none" lIns="89991" tIns="82792" rIns="89991" bIns="46795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sz="24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민관기관의 문제점</a:t>
              </a:r>
              <a:endPara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4" name="AutoShape 27"/>
            <p:cNvSpPr>
              <a:spLocks noChangeArrowheads="1"/>
            </p:cNvSpPr>
            <p:nvPr/>
          </p:nvSpPr>
          <p:spPr bwMode="auto">
            <a:xfrm>
              <a:off x="3207" y="2606"/>
              <a:ext cx="2314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39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endParaRPr lang="ko-KR" altLang="en-US"/>
            </a:p>
          </p:txBody>
        </p:sp>
      </p:grpSp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500034" y="2071678"/>
          <a:ext cx="8072493" cy="4357718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3929090"/>
                <a:gridCol w="214314"/>
                <a:gridCol w="3929089"/>
              </a:tblGrid>
              <a:tr h="7066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문제점</a:t>
                      </a:r>
                      <a:endParaRPr lang="ko-KR" altLang="en-US" sz="2400" dirty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dirty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해결방안</a:t>
                      </a:r>
                      <a:endParaRPr lang="ko-KR" altLang="en-US" sz="2400" dirty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3651061">
                <a:tc>
                  <a:txBody>
                    <a:bodyPr/>
                    <a:lstStyle/>
                    <a:p>
                      <a:pPr latinLnBrk="1"/>
                      <a:endParaRPr lang="en-US" altLang="ko-KR" sz="180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시군</a:t>
                      </a:r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4-H</a:t>
                      </a: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 본부의 지도인력 부족</a:t>
                      </a:r>
                      <a:endParaRPr lang="en-US" altLang="ko-KR" sz="180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행정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 업무 처리 문제</a:t>
                      </a:r>
                      <a:endParaRPr lang="en-US" altLang="ko-KR" sz="1800" baseline="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800" baseline="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baseline="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 4-H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지도교사와의 교류 부족</a:t>
                      </a:r>
                      <a:endParaRPr lang="en-US" altLang="ko-KR" sz="1800" baseline="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baseline="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baseline="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학교기관과의  정보통신망의 부족</a:t>
                      </a:r>
                      <a:endParaRPr lang="ko-KR" altLang="en-US" sz="1800" dirty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800" dirty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80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시군</a:t>
                      </a:r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4-H</a:t>
                      </a: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지도교사협의회 활동 강화</a:t>
                      </a:r>
                      <a:endParaRPr lang="en-US" altLang="ko-KR" sz="180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80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지도교사협의회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 임원들이  행정 </a:t>
                      </a:r>
                      <a:endParaRPr lang="en-US" altLang="ko-KR" sz="1800" baseline="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  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업무 지원 및 협조</a:t>
                      </a:r>
                      <a:endParaRPr lang="en-US" altLang="ko-KR" sz="1800" baseline="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800" baseline="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지도교사협의회 회장이  본부 임원</a:t>
                      </a:r>
                      <a:endParaRPr lang="en-US" altLang="ko-KR" sz="1800" baseline="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   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과의 회의 활동 마련</a:t>
                      </a:r>
                      <a:endParaRPr lang="en-US" altLang="ko-KR" sz="1800" baseline="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baseline="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baseline="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baseline="0" dirty="0" smtClean="0">
                          <a:solidFill>
                            <a:schemeClr val="tx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itchFamily="18" charset="-127"/>
                          <a:ea typeface="HY헤드라인M" pitchFamily="18" charset="-127"/>
                        </a:rPr>
                        <a:t>정부지도기관의 통신망 적극 활용</a:t>
                      </a:r>
                      <a:endParaRPr lang="en-US" altLang="ko-KR" sz="1800" baseline="0" dirty="0" smtClean="0">
                        <a:solidFill>
                          <a:schemeClr val="tx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sndAc>
      <p:stSnd>
        <p:snd r:embed="rId3" name="laser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75"/>
          <p:cNvGrpSpPr>
            <a:grpSpLocks/>
          </p:cNvGrpSpPr>
          <p:nvPr/>
        </p:nvGrpSpPr>
        <p:grpSpPr bwMode="auto">
          <a:xfrm>
            <a:off x="357158" y="952551"/>
            <a:ext cx="3357586" cy="816721"/>
            <a:chOff x="3142" y="2606"/>
            <a:chExt cx="2437" cy="513"/>
          </a:xfrm>
        </p:grpSpPr>
        <p:sp>
          <p:nvSpPr>
            <p:cNvPr id="5" name="AutoShape 18"/>
            <p:cNvSpPr>
              <a:spLocks noChangeArrowheads="1"/>
            </p:cNvSpPr>
            <p:nvPr/>
          </p:nvSpPr>
          <p:spPr bwMode="auto">
            <a:xfrm>
              <a:off x="3142" y="2770"/>
              <a:ext cx="2437" cy="349"/>
            </a:xfrm>
            <a:prstGeom prst="roundRect">
              <a:avLst>
                <a:gd name="adj" fmla="val 19861"/>
              </a:avLst>
            </a:prstGeom>
            <a:gradFill flip="none" rotWithShape="1">
              <a:gsLst>
                <a:gs pos="0">
                  <a:srgbClr val="3333CC"/>
                </a:gs>
                <a:gs pos="50000">
                  <a:srgbClr val="6600CC"/>
                </a:gs>
                <a:gs pos="100000">
                  <a:srgbClr val="9933FF"/>
                </a:gs>
              </a:gsLst>
              <a:lin ang="5400000" scaled="1"/>
              <a:tileRect/>
            </a:gradFill>
            <a:ln w="19050">
              <a:solidFill>
                <a:schemeClr val="bg1"/>
              </a:solidFill>
              <a:round/>
              <a:headEnd/>
              <a:tailEnd/>
            </a:ln>
            <a:effectLst>
              <a:outerShdw dist="28398" dir="1593903" algn="ctr" rotWithShape="0">
                <a:schemeClr val="tx1">
                  <a:alpha val="50000"/>
                </a:schemeClr>
              </a:outerShdw>
            </a:effectLst>
          </p:spPr>
          <p:txBody>
            <a:bodyPr wrap="none" lIns="89991" tIns="82792" rIns="89991" bIns="46795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sz="24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정부기관의 문제점</a:t>
              </a:r>
              <a:endParaRPr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" name="AutoShape 27"/>
            <p:cNvSpPr>
              <a:spLocks noChangeArrowheads="1"/>
            </p:cNvSpPr>
            <p:nvPr/>
          </p:nvSpPr>
          <p:spPr bwMode="auto">
            <a:xfrm>
              <a:off x="3207" y="2606"/>
              <a:ext cx="2314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39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endParaRPr lang="ko-KR" altLang="en-US"/>
            </a:p>
          </p:txBody>
        </p:sp>
      </p:grpSp>
      <p:grpSp>
        <p:nvGrpSpPr>
          <p:cNvPr id="7" name="그룹 6"/>
          <p:cNvGrpSpPr>
            <a:grpSpLocks/>
          </p:cNvGrpSpPr>
          <p:nvPr/>
        </p:nvGrpSpPr>
        <p:grpSpPr bwMode="auto">
          <a:xfrm>
            <a:off x="0" y="285728"/>
            <a:ext cx="5643570" cy="857232"/>
            <a:chOff x="927071" y="1500174"/>
            <a:chExt cx="5616575" cy="817563"/>
          </a:xfrm>
        </p:grpSpPr>
        <p:sp>
          <p:nvSpPr>
            <p:cNvPr id="8" name="AutoShape 19"/>
            <p:cNvSpPr>
              <a:spLocks noChangeArrowheads="1"/>
            </p:cNvSpPr>
            <p:nvPr/>
          </p:nvSpPr>
          <p:spPr bwMode="auto">
            <a:xfrm>
              <a:off x="1052485" y="1500174"/>
              <a:ext cx="5135680" cy="684213"/>
            </a:xfrm>
            <a:prstGeom prst="roundRect">
              <a:avLst>
                <a:gd name="adj" fmla="val 19685"/>
              </a:avLst>
            </a:prstGeom>
            <a:solidFill>
              <a:schemeClr val="tx2">
                <a:alpha val="54901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ko-KR"/>
            </a:p>
          </p:txBody>
        </p:sp>
        <p:sp>
          <p:nvSpPr>
            <p:cNvPr id="9" name="AutoShape 22"/>
            <p:cNvSpPr>
              <a:spLocks noChangeArrowheads="1"/>
            </p:cNvSpPr>
            <p:nvPr/>
          </p:nvSpPr>
          <p:spPr bwMode="auto">
            <a:xfrm>
              <a:off x="1055659" y="1509699"/>
              <a:ext cx="5061409" cy="633417"/>
            </a:xfrm>
            <a:prstGeom prst="roundRect">
              <a:avLst>
                <a:gd name="adj" fmla="val 17449"/>
              </a:avLst>
            </a:prstGeom>
            <a:solidFill>
              <a:srgbClr val="0097CC">
                <a:alpha val="65881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0" name="AutoShape 23"/>
            <p:cNvSpPr>
              <a:spLocks noChangeArrowheads="1"/>
            </p:cNvSpPr>
            <p:nvPr/>
          </p:nvSpPr>
          <p:spPr bwMode="auto">
            <a:xfrm>
              <a:off x="1140328" y="1568306"/>
              <a:ext cx="4834548" cy="54503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2B2B2"/>
                </a:gs>
                <a:gs pos="100000">
                  <a:srgbClr val="EAEAEA"/>
                </a:gs>
              </a:gsLst>
              <a:lin ang="5400000" scaled="1"/>
            </a:gradFill>
            <a:ln w="28575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lIns="540000" anchor="ctr"/>
            <a:lstStyle/>
            <a:p>
              <a:pPr marL="514350" indent="-514350" algn="r"/>
              <a:r>
                <a:rPr lang="en-US" altLang="ko-KR" sz="3000" b="1" dirty="0" smtClean="0">
                  <a:solidFill>
                    <a:schemeClr val="accent2">
                      <a:lumMod val="75000"/>
                    </a:schemeClr>
                  </a:solidFill>
                  <a:latin typeface="바탕체"/>
                  <a:ea typeface="바탕체"/>
                </a:rPr>
                <a:t>Ⅴ.</a:t>
              </a:r>
              <a:r>
                <a:rPr lang="en-US" altLang="ko-KR" sz="3000" b="1" dirty="0" smtClean="0">
                  <a:solidFill>
                    <a:schemeClr val="accent2">
                      <a:lumMod val="75000"/>
                    </a:schemeClr>
                  </a:solidFill>
                  <a:latin typeface="맑은 고딕"/>
                  <a:ea typeface="맑은 고딕"/>
                </a:rPr>
                <a:t> 4-H</a:t>
              </a:r>
              <a:r>
                <a:rPr lang="ko-KR" altLang="en-US" sz="3000" b="1" dirty="0" smtClean="0">
                  <a:solidFill>
                    <a:schemeClr val="accent2">
                      <a:lumMod val="75000"/>
                    </a:schemeClr>
                  </a:solidFill>
                  <a:latin typeface="맑은 고딕"/>
                  <a:ea typeface="맑은 고딕"/>
                </a:rPr>
                <a:t>지도기관의 문제점</a:t>
              </a:r>
              <a:endParaRPr lang="ko-KR" altLang="ko-KR" sz="3000" dirty="0">
                <a:solidFill>
                  <a:schemeClr val="accent2">
                    <a:lumMod val="75000"/>
                  </a:schemeClr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1" name="AutoShape 24"/>
            <p:cNvSpPr>
              <a:spLocks noChangeArrowheads="1"/>
            </p:cNvSpPr>
            <p:nvPr/>
          </p:nvSpPr>
          <p:spPr bwMode="auto">
            <a:xfrm>
              <a:off x="1074876" y="1536687"/>
              <a:ext cx="5042193" cy="43603"/>
            </a:xfrm>
            <a:prstGeom prst="roundRect">
              <a:avLst>
                <a:gd name="adj" fmla="val 40440"/>
              </a:avLst>
            </a:prstGeom>
            <a:gradFill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2" name="AutoShape 25"/>
            <p:cNvSpPr>
              <a:spLocks noChangeArrowheads="1"/>
            </p:cNvSpPr>
            <p:nvPr/>
          </p:nvSpPr>
          <p:spPr bwMode="auto">
            <a:xfrm>
              <a:off x="1155627" y="1581137"/>
              <a:ext cx="5130885" cy="504825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20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3" name="AutoShape 27"/>
            <p:cNvSpPr>
              <a:spLocks noChangeArrowheads="1"/>
            </p:cNvSpPr>
            <p:nvPr/>
          </p:nvSpPr>
          <p:spPr bwMode="auto">
            <a:xfrm flipV="1">
              <a:off x="927071" y="2173274"/>
              <a:ext cx="5616575" cy="144463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222 w 21600"/>
                <a:gd name="T13" fmla="*/ 2222 h 21600"/>
                <a:gd name="T14" fmla="*/ 19378 w 21600"/>
                <a:gd name="T15" fmla="*/ 1937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843" y="21600"/>
                  </a:lnTo>
                  <a:lnTo>
                    <a:pt x="20757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9998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571472" y="2000240"/>
          <a:ext cx="8072493" cy="4572032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929090"/>
                <a:gridCol w="214314"/>
                <a:gridCol w="3929089"/>
              </a:tblGrid>
              <a:tr h="7403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/>
                        <a:t>문 제 점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/>
                        <a:t>해 결 방 안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831732">
                <a:tc>
                  <a:txBody>
                    <a:bodyPr/>
                    <a:lstStyle/>
                    <a:p>
                      <a:pPr latinLnBrk="1"/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지도공무원의 잦은 인사이동</a:t>
                      </a:r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각종 사업 진행에 따른 문제점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지도교사와의 의사소통 부족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지도교사와 지도공무원의 마찰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체계적인 활동 지원 부족</a:t>
                      </a:r>
                      <a:endParaRPr lang="ko-KR" altLang="en-US" sz="18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8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4-H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본부회장님이 기관장과 협의</a:t>
                      </a:r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지도교사협의회 회장이 사전 업무</a:t>
                      </a:r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담당자와 협의 및 협조</a:t>
                      </a:r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700" b="1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지도교사협의회의  회장이 교류추진</a:t>
                      </a:r>
                      <a:endParaRPr lang="en-US" altLang="ko-KR" sz="1700" b="1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지도교사가 </a:t>
                      </a: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4-H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이념에 충실한 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활동을 전개한 후 요구사항 요구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지도교사협의회에서  기관과 협의  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하여 다양한 프로그램과 예산 편성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요구 촉구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sndAc>
      <p:stSnd>
        <p:snd r:embed="rId3" name="camera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75"/>
          <p:cNvGrpSpPr>
            <a:grpSpLocks/>
          </p:cNvGrpSpPr>
          <p:nvPr/>
        </p:nvGrpSpPr>
        <p:grpSpPr bwMode="auto">
          <a:xfrm>
            <a:off x="357158" y="928670"/>
            <a:ext cx="3571900" cy="555625"/>
            <a:chOff x="3142" y="2591"/>
            <a:chExt cx="2437" cy="349"/>
          </a:xfrm>
        </p:grpSpPr>
        <p:sp>
          <p:nvSpPr>
            <p:cNvPr id="5" name="AutoShape 18"/>
            <p:cNvSpPr>
              <a:spLocks noChangeArrowheads="1"/>
            </p:cNvSpPr>
            <p:nvPr/>
          </p:nvSpPr>
          <p:spPr bwMode="auto">
            <a:xfrm>
              <a:off x="3142" y="2591"/>
              <a:ext cx="2437" cy="349"/>
            </a:xfrm>
            <a:prstGeom prst="roundRect">
              <a:avLst>
                <a:gd name="adj" fmla="val 19861"/>
              </a:avLst>
            </a:prstGeom>
            <a:gradFill flip="none" rotWithShape="1">
              <a:gsLst>
                <a:gs pos="0">
                  <a:srgbClr val="336600"/>
                </a:gs>
                <a:gs pos="50000">
                  <a:srgbClr val="669900"/>
                </a:gs>
                <a:gs pos="100000">
                  <a:srgbClr val="99CC00"/>
                </a:gs>
              </a:gsLst>
              <a:lin ang="5400000" scaled="1"/>
              <a:tileRect/>
            </a:gradFill>
            <a:ln w="19050">
              <a:solidFill>
                <a:schemeClr val="bg1"/>
              </a:solidFill>
              <a:round/>
              <a:headEnd/>
              <a:tailEnd/>
            </a:ln>
            <a:effectLst>
              <a:outerShdw dist="28398" dir="1593903" algn="ctr" rotWithShape="0">
                <a:schemeClr val="tx1">
                  <a:alpha val="50000"/>
                </a:schemeClr>
              </a:outerShdw>
            </a:effectLst>
          </p:spPr>
          <p:txBody>
            <a:bodyPr wrap="none" lIns="89991" tIns="82792" rIns="89991" bIns="46795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sz="2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도 교육청과의 문제</a:t>
              </a:r>
              <a:endParaRPr lang="en-US" altLang="ko-K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" name="AutoShape 27"/>
            <p:cNvSpPr>
              <a:spLocks noChangeArrowheads="1"/>
            </p:cNvSpPr>
            <p:nvPr/>
          </p:nvSpPr>
          <p:spPr bwMode="auto">
            <a:xfrm>
              <a:off x="3207" y="2606"/>
              <a:ext cx="2314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39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endParaRPr lang="ko-KR" altLang="en-US"/>
            </a:p>
          </p:txBody>
        </p:sp>
      </p:grp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571472" y="1857364"/>
          <a:ext cx="8215370" cy="464347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998632"/>
                <a:gridCol w="218107"/>
                <a:gridCol w="3998631"/>
              </a:tblGrid>
              <a:tr h="7529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문 제 점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>
                          <a:latin typeface="HY헤드라인M" pitchFamily="18" charset="-127"/>
                          <a:ea typeface="HY헤드라인M" pitchFamily="18" charset="-127"/>
                        </a:rPr>
                        <a:t>해 결 방 안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/>
                </a:tc>
              </a:tr>
              <a:tr h="3890475">
                <a:tc>
                  <a:txBody>
                    <a:bodyPr/>
                    <a:lstStyle/>
                    <a:p>
                      <a:pPr latinLnBrk="1"/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담당장학사의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잦은 인사이동</a:t>
                      </a:r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도 교육청의 청소년단체활동 지침</a:t>
                      </a:r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에 따른 문제점 발생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4-H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지도교사와의 교류 부족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baseline="0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승진가산점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관련 서류 제출 문제</a:t>
                      </a:r>
                      <a:endParaRPr lang="ko-KR" altLang="en-US" sz="18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8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지도교사협의회 정보 교류활동강화</a:t>
                      </a:r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지도교사협의회에서 문제점 협의    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후</a:t>
                      </a: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담당장학사와의 협의활동 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도</a:t>
                      </a: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4-H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지도교사협의회 회장이 교류     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추진 및 행사 시에  장학사 초청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연수 과정에 교육청 장학사 연수 시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r>
                        <a:rPr lang="en-US" altLang="ko-KR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</a:t>
                      </a:r>
                      <a:r>
                        <a:rPr lang="ko-KR" altLang="en-US" sz="18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간 편성 정보 교류</a:t>
                      </a:r>
                      <a:endParaRPr lang="en-US" altLang="ko-KR" sz="18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sndAc>
      <p:stSnd>
        <p:snd r:embed="rId3" name="click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75"/>
          <p:cNvGrpSpPr>
            <a:grpSpLocks/>
          </p:cNvGrpSpPr>
          <p:nvPr/>
        </p:nvGrpSpPr>
        <p:grpSpPr bwMode="auto">
          <a:xfrm>
            <a:off x="357158" y="928670"/>
            <a:ext cx="3571900" cy="555625"/>
            <a:chOff x="3142" y="2591"/>
            <a:chExt cx="2437" cy="349"/>
          </a:xfrm>
        </p:grpSpPr>
        <p:sp>
          <p:nvSpPr>
            <p:cNvPr id="6" name="AutoShape 18"/>
            <p:cNvSpPr>
              <a:spLocks noChangeArrowheads="1"/>
            </p:cNvSpPr>
            <p:nvPr/>
          </p:nvSpPr>
          <p:spPr bwMode="auto">
            <a:xfrm>
              <a:off x="3142" y="2591"/>
              <a:ext cx="2437" cy="349"/>
            </a:xfrm>
            <a:prstGeom prst="roundRect">
              <a:avLst>
                <a:gd name="adj" fmla="val 19861"/>
              </a:avLst>
            </a:prstGeom>
            <a:gradFill flip="none" rotWithShape="1">
              <a:gsLst>
                <a:gs pos="0">
                  <a:srgbClr val="336600"/>
                </a:gs>
                <a:gs pos="50000">
                  <a:srgbClr val="669900"/>
                </a:gs>
                <a:gs pos="100000">
                  <a:srgbClr val="99CC00"/>
                </a:gs>
              </a:gsLst>
              <a:lin ang="5400000" scaled="1"/>
              <a:tileRect/>
            </a:gradFill>
            <a:ln w="19050">
              <a:solidFill>
                <a:schemeClr val="bg1"/>
              </a:solidFill>
              <a:round/>
              <a:headEnd/>
              <a:tailEnd/>
            </a:ln>
            <a:effectLst>
              <a:outerShdw dist="28398" dir="1593903" algn="ctr" rotWithShape="0">
                <a:schemeClr val="tx1">
                  <a:alpha val="50000"/>
                </a:schemeClr>
              </a:outerShdw>
            </a:effectLst>
          </p:spPr>
          <p:txBody>
            <a:bodyPr wrap="none" lIns="89991" tIns="82792" rIns="89991" bIns="46795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ko-KR" altLang="en-US" sz="2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지도교사협의회 문제</a:t>
              </a:r>
              <a:endParaRPr lang="en-US" altLang="ko-KR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7" name="AutoShape 27"/>
            <p:cNvSpPr>
              <a:spLocks noChangeArrowheads="1"/>
            </p:cNvSpPr>
            <p:nvPr/>
          </p:nvSpPr>
          <p:spPr bwMode="auto">
            <a:xfrm>
              <a:off x="3207" y="2606"/>
              <a:ext cx="2314" cy="8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39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endParaRPr lang="ko-KR" altLang="en-US"/>
            </a:p>
          </p:txBody>
        </p:sp>
      </p:grp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571472" y="1857364"/>
          <a:ext cx="8215370" cy="464347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3998632"/>
                <a:gridCol w="218107"/>
                <a:gridCol w="3998631"/>
              </a:tblGrid>
              <a:tr h="7529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/>
                        <a:t>문 제 점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smtClean="0"/>
                        <a:t>해 결 방 안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/>
                </a:tc>
              </a:tr>
              <a:tr h="3890475">
                <a:tc>
                  <a:txBody>
                    <a:bodyPr/>
                    <a:lstStyle/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70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지도교사협의회 임원 구성 시기 지연</a:t>
                      </a:r>
                      <a:endParaRPr lang="en-US" altLang="ko-KR" sz="17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7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7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700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승진가산점에</a:t>
                      </a:r>
                      <a:r>
                        <a:rPr lang="ko-KR" altLang="en-US" sz="17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국한된 활동</a:t>
                      </a:r>
                      <a:r>
                        <a:rPr lang="ko-KR" altLang="en-US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지향</a:t>
                      </a: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지도기관에 무리한 요구를 하는 경우</a:t>
                      </a: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학생 인솔 지도 문제</a:t>
                      </a: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학생수가 부족하여  </a:t>
                      </a:r>
                      <a:r>
                        <a:rPr lang="en-US" altLang="ko-KR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4-H</a:t>
                      </a:r>
                      <a:r>
                        <a:rPr lang="ko-KR" altLang="en-US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활동을 지도</a:t>
                      </a: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r>
                        <a:rPr lang="en-US" altLang="ko-KR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</a:t>
                      </a:r>
                      <a:r>
                        <a:rPr lang="ko-KR" altLang="en-US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할 수 없는 경우</a:t>
                      </a:r>
                      <a:endParaRPr lang="ko-KR" altLang="en-US" sz="17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800" dirty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80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80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700" dirty="0" err="1" smtClean="0">
                          <a:latin typeface="HY헤드라인M" pitchFamily="18" charset="-127"/>
                          <a:ea typeface="HY헤드라인M" pitchFamily="18" charset="-127"/>
                        </a:rPr>
                        <a:t>시군센터</a:t>
                      </a:r>
                      <a:r>
                        <a:rPr lang="ko-KR" altLang="en-US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담당자에게  회의 시기 조정</a:t>
                      </a: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지도교사협의회에서 자체적 논의</a:t>
                      </a: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지도교사협의회에서 자체적 논의</a:t>
                      </a: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학생 인솔 후 책임 있는 지도가 될 수</a:t>
                      </a: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r>
                        <a:rPr lang="en-US" altLang="ko-KR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</a:t>
                      </a:r>
                      <a:r>
                        <a:rPr lang="ko-KR" altLang="en-US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있도록  행사 시작 전 상호 협의 필요</a:t>
                      </a: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Char char="•"/>
                      </a:pPr>
                      <a:r>
                        <a:rPr lang="en-US" altLang="ko-KR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해당 학교 교사들의 상호 협의 하에</a:t>
                      </a: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latinLnBrk="1">
                        <a:buFont typeface="Arial" pitchFamily="34" charset="0"/>
                        <a:buNone/>
                      </a:pPr>
                      <a:r>
                        <a:rPr lang="en-US" altLang="ko-KR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  </a:t>
                      </a:r>
                      <a:r>
                        <a:rPr lang="ko-KR" altLang="en-US" sz="1700" baseline="0" dirty="0" smtClean="0">
                          <a:latin typeface="HY헤드라인M" pitchFamily="18" charset="-127"/>
                          <a:ea typeface="HY헤드라인M" pitchFamily="18" charset="-127"/>
                        </a:rPr>
                        <a:t>문제 해결 </a:t>
                      </a:r>
                      <a:endParaRPr lang="en-US" altLang="ko-KR" sz="1700" baseline="0" dirty="0" smtClean="0"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sndAc>
      <p:stSnd>
        <p:snd r:embed="rId3" name="type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그림 3" descr="JobYoung(목차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19" descr="감사합니다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2857496"/>
            <a:ext cx="401955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TextBox 12"/>
          <p:cNvSpPr txBox="1">
            <a:spLocks noChangeArrowheads="1"/>
          </p:cNvSpPr>
          <p:nvPr/>
        </p:nvSpPr>
        <p:spPr bwMode="auto">
          <a:xfrm>
            <a:off x="0" y="1257300"/>
            <a:ext cx="9144000" cy="956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500"/>
              </a:spcBef>
            </a:pPr>
            <a:r>
              <a:rPr lang="ko-KR" altLang="en-US" sz="2600" dirty="0" smtClean="0">
                <a:latin typeface="HY견고딕" pitchFamily="18" charset="-127"/>
                <a:ea typeface="HY견고딕" pitchFamily="18" charset="-127"/>
              </a:rPr>
              <a:t>상호협력과 배려로</a:t>
            </a:r>
            <a:endParaRPr lang="en-US" altLang="ko-KR" sz="2600" dirty="0" smtClean="0">
              <a:latin typeface="HY견고딕" pitchFamily="18" charset="-127"/>
              <a:ea typeface="HY견고딕" pitchFamily="18" charset="-127"/>
            </a:endParaRPr>
          </a:p>
          <a:p>
            <a:pPr algn="ctr">
              <a:spcBef>
                <a:spcPts val="500"/>
              </a:spcBef>
            </a:pPr>
            <a:r>
              <a:rPr lang="ko-KR" altLang="en-US" sz="2600" dirty="0" smtClean="0">
                <a:latin typeface="HY견고딕" pitchFamily="18" charset="-127"/>
                <a:ea typeface="HY견고딕" pitchFamily="18" charset="-127"/>
              </a:rPr>
              <a:t>알찬 </a:t>
            </a:r>
            <a:r>
              <a:rPr lang="en-US" altLang="ko-KR" sz="2600" dirty="0" smtClean="0">
                <a:latin typeface="HY견고딕" pitchFamily="18" charset="-127"/>
                <a:ea typeface="HY견고딕" pitchFamily="18" charset="-127"/>
              </a:rPr>
              <a:t>4-H</a:t>
            </a:r>
            <a:r>
              <a:rPr lang="ko-KR" altLang="en-US" sz="2600" dirty="0" smtClean="0">
                <a:latin typeface="HY견고딕" pitchFamily="18" charset="-127"/>
                <a:ea typeface="HY견고딕" pitchFamily="18" charset="-127"/>
              </a:rPr>
              <a:t>활동을 이끌어 갑시다</a:t>
            </a:r>
            <a:r>
              <a:rPr lang="en-US" altLang="ko-KR" sz="2600" dirty="0" smtClean="0">
                <a:latin typeface="HY견고딕" pitchFamily="18" charset="-127"/>
                <a:ea typeface="HY견고딕" pitchFamily="18" charset="-127"/>
              </a:rPr>
              <a:t>.</a:t>
            </a:r>
            <a:endParaRPr lang="en-US" altLang="ko-KR" sz="26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7" name="그림 6" descr="4-H관련 그림.bmp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4572008"/>
            <a:ext cx="8715436" cy="2071678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5332</TotalTime>
  <Words>1096</Words>
  <Application>Microsoft Office PowerPoint</Application>
  <PresentationFormat>화면 슬라이드 쇼(4:3)</PresentationFormat>
  <Paragraphs>350</Paragraphs>
  <Slides>16</Slides>
  <Notes>14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7" baseType="lpstr">
      <vt:lpstr>굴림</vt:lpstr>
      <vt:lpstr>Arial</vt:lpstr>
      <vt:lpstr>휴먼모음T</vt:lpstr>
      <vt:lpstr>맑은 고딕</vt:lpstr>
      <vt:lpstr>서울들국화</vt:lpstr>
      <vt:lpstr>HY헤드라인M</vt:lpstr>
      <vt:lpstr>Times New Roman</vt:lpstr>
      <vt:lpstr>HY견고딕</vt:lpstr>
      <vt:lpstr>바탕체</vt:lpstr>
      <vt:lpstr>Wingdings</vt:lpstr>
      <vt:lpstr>Office 테마</vt:lpstr>
      <vt:lpstr>학생4-H활동       관련 기관과의 파트너쉽</vt:lpstr>
      <vt:lpstr>순 서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한국고용정보원</dc:creator>
  <cp:lastModifiedBy>박현성</cp:lastModifiedBy>
  <cp:revision>1283</cp:revision>
  <dcterms:created xsi:type="dcterms:W3CDTF">2009-08-14T00:57:03Z</dcterms:created>
  <dcterms:modified xsi:type="dcterms:W3CDTF">2011-04-22T07:12:36Z</dcterms:modified>
</cp:coreProperties>
</file>